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3" r:id="rId1"/>
  </p:sldMasterIdLst>
  <p:notesMasterIdLst>
    <p:notesMasterId r:id="rId82"/>
  </p:notesMasterIdLst>
  <p:sldIdLst>
    <p:sldId id="366" r:id="rId2"/>
    <p:sldId id="260" r:id="rId3"/>
    <p:sldId id="277" r:id="rId4"/>
    <p:sldId id="281" r:id="rId5"/>
    <p:sldId id="395" r:id="rId6"/>
    <p:sldId id="283" r:id="rId7"/>
    <p:sldId id="284" r:id="rId8"/>
    <p:sldId id="389" r:id="rId9"/>
    <p:sldId id="278" r:id="rId10"/>
    <p:sldId id="289" r:id="rId11"/>
    <p:sldId id="399" r:id="rId12"/>
    <p:sldId id="397" r:id="rId13"/>
    <p:sldId id="276" r:id="rId14"/>
    <p:sldId id="398" r:id="rId15"/>
    <p:sldId id="291" r:id="rId16"/>
    <p:sldId id="292" r:id="rId17"/>
    <p:sldId id="378" r:id="rId18"/>
    <p:sldId id="394" r:id="rId19"/>
    <p:sldId id="297" r:id="rId20"/>
    <p:sldId id="369" r:id="rId21"/>
    <p:sldId id="400" r:id="rId22"/>
    <p:sldId id="390" r:id="rId23"/>
    <p:sldId id="387" r:id="rId24"/>
    <p:sldId id="391" r:id="rId25"/>
    <p:sldId id="402" r:id="rId26"/>
    <p:sldId id="403" r:id="rId27"/>
    <p:sldId id="405" r:id="rId28"/>
    <p:sldId id="258" r:id="rId29"/>
    <p:sldId id="404" r:id="rId30"/>
    <p:sldId id="370" r:id="rId31"/>
    <p:sldId id="359" r:id="rId32"/>
    <p:sldId id="300" r:id="rId33"/>
    <p:sldId id="304" r:id="rId34"/>
    <p:sldId id="377" r:id="rId35"/>
    <p:sldId id="306" r:id="rId36"/>
    <p:sldId id="307" r:id="rId37"/>
    <p:sldId id="308" r:id="rId38"/>
    <p:sldId id="311" r:id="rId39"/>
    <p:sldId id="312" r:id="rId40"/>
    <p:sldId id="408" r:id="rId41"/>
    <p:sldId id="314" r:id="rId42"/>
    <p:sldId id="406" r:id="rId43"/>
    <p:sldId id="407" r:id="rId44"/>
    <p:sldId id="313" r:id="rId45"/>
    <p:sldId id="409" r:id="rId46"/>
    <p:sldId id="410" r:id="rId47"/>
    <p:sldId id="373" r:id="rId48"/>
    <p:sldId id="411" r:id="rId49"/>
    <p:sldId id="317" r:id="rId50"/>
    <p:sldId id="318" r:id="rId51"/>
    <p:sldId id="376" r:id="rId52"/>
    <p:sldId id="309" r:id="rId53"/>
    <p:sldId id="360" r:id="rId54"/>
    <p:sldId id="412" r:id="rId55"/>
    <p:sldId id="321" r:id="rId56"/>
    <p:sldId id="320" r:id="rId57"/>
    <p:sldId id="362" r:id="rId58"/>
    <p:sldId id="333" r:id="rId59"/>
    <p:sldId id="332" r:id="rId60"/>
    <p:sldId id="415" r:id="rId61"/>
    <p:sldId id="416" r:id="rId62"/>
    <p:sldId id="330" r:id="rId63"/>
    <p:sldId id="327" r:id="rId64"/>
    <p:sldId id="326" r:id="rId65"/>
    <p:sldId id="344" r:id="rId66"/>
    <p:sldId id="417" r:id="rId67"/>
    <p:sldId id="392" r:id="rId68"/>
    <p:sldId id="335" r:id="rId69"/>
    <p:sldId id="418" r:id="rId70"/>
    <p:sldId id="419" r:id="rId71"/>
    <p:sldId id="420" r:id="rId72"/>
    <p:sldId id="381" r:id="rId73"/>
    <p:sldId id="343" r:id="rId74"/>
    <p:sldId id="384" r:id="rId75"/>
    <p:sldId id="383" r:id="rId76"/>
    <p:sldId id="334" r:id="rId77"/>
    <p:sldId id="270" r:id="rId78"/>
    <p:sldId id="345" r:id="rId79"/>
    <p:sldId id="393" r:id="rId80"/>
    <p:sldId id="422" r:id="rId8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20"/>
    <p:restoredTop sz="81213"/>
  </p:normalViewPr>
  <p:slideViewPr>
    <p:cSldViewPr snapToGrid="0" snapToObjects="1">
      <p:cViewPr>
        <p:scale>
          <a:sx n="60" d="100"/>
          <a:sy n="60" d="100"/>
        </p:scale>
        <p:origin x="840" y="368"/>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4443E40-4444-CE4A-88A4-977CBBB1009B}" type="datetimeFigureOut">
              <a:rPr lang="de-DE" smtClean="0"/>
              <a:pPr/>
              <a:t>27.10.18</a:t>
            </a:fld>
            <a:endParaRPr lang="en-GB"/>
          </a:p>
        </p:txBody>
      </p:sp>
      <p:sp>
        <p:nvSpPr>
          <p:cNvPr id="4" name="Folienbildplatzhalt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E7C958-8FAF-7F4D-857A-3E244B669035}"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www.shutterstock.com/pic-355905242/stock-photo-hugging-cuddling-people-group-of-people-on-a-cuddle-party.html"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a:t>
            </a:r>
            <a:r>
              <a:rPr lang="en-US"/>
              <a:t>Miniutes</a:t>
            </a:r>
          </a:p>
        </p:txBody>
      </p:sp>
      <p:sp>
        <p:nvSpPr>
          <p:cNvPr id="4" name="Slide Number Placeholder 3"/>
          <p:cNvSpPr>
            <a:spLocks noGrp="1"/>
          </p:cNvSpPr>
          <p:nvPr>
            <p:ph type="sldNum" sz="quarter" idx="5"/>
          </p:nvPr>
        </p:nvSpPr>
        <p:spPr/>
        <p:txBody>
          <a:bodyPr/>
          <a:lstStyle/>
          <a:p>
            <a:fld id="{56E7C958-8FAF-7F4D-857A-3E244B669035}" type="slidenum">
              <a:rPr lang="en-GB" smtClean="0"/>
              <a:pPr/>
              <a:t>1</a:t>
            </a:fld>
            <a:endParaRPr lang="en-GB"/>
          </a:p>
        </p:txBody>
      </p:sp>
    </p:spTree>
    <p:extLst>
      <p:ext uri="{BB962C8B-B14F-4D97-AF65-F5344CB8AC3E}">
        <p14:creationId xmlns:p14="http://schemas.microsoft.com/office/powerpoint/2010/main" val="4095638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What we see here could be a modern-day Faust. Faust before he meets Mephistopheles. The Faust of Goethe’s play Part I, Scene I: “Night” which starts with these words </a:t>
            </a:r>
            <a:endParaRPr lang="en-US" dirty="0"/>
          </a:p>
        </p:txBody>
      </p:sp>
      <p:sp>
        <p:nvSpPr>
          <p:cNvPr id="4" name="Slide Number Placeholder 3"/>
          <p:cNvSpPr>
            <a:spLocks noGrp="1"/>
          </p:cNvSpPr>
          <p:nvPr>
            <p:ph type="sldNum" sz="quarter" idx="5"/>
          </p:nvPr>
        </p:nvSpPr>
        <p:spPr/>
        <p:txBody>
          <a:bodyPr/>
          <a:lstStyle/>
          <a:p>
            <a:fld id="{56E7C958-8FAF-7F4D-857A-3E244B669035}" type="slidenum">
              <a:rPr lang="en-GB" smtClean="0"/>
              <a:pPr/>
              <a:t>2</a:t>
            </a:fld>
            <a:endParaRPr lang="en-GB"/>
          </a:p>
        </p:txBody>
      </p:sp>
    </p:spTree>
    <p:extLst>
      <p:ext uri="{BB962C8B-B14F-4D97-AF65-F5344CB8AC3E}">
        <p14:creationId xmlns:p14="http://schemas.microsoft.com/office/powerpoint/2010/main" val="3838566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Faust we see in this scene is desperate for one reason: he still doesn’t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This is the Faust of Kant who defines Enlightenment as:</a:t>
            </a:r>
            <a:r>
              <a:rPr lang="en-US" dirty="0">
                <a:effectLst/>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6E7C958-8FAF-7F4D-857A-3E244B669035}" type="slidenum">
              <a:rPr lang="en-GB" smtClean="0"/>
              <a:pPr/>
              <a:t>3</a:t>
            </a:fld>
            <a:endParaRPr lang="en-GB"/>
          </a:p>
        </p:txBody>
      </p:sp>
    </p:spTree>
    <p:extLst>
      <p:ext uri="{BB962C8B-B14F-4D97-AF65-F5344CB8AC3E}">
        <p14:creationId xmlns:p14="http://schemas.microsoft.com/office/powerpoint/2010/main" val="11404558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That the person in our picture is eating while reading is not important – this only demonstrates his devotion to knowledge. That the person is reading from a smart phone is also not important – this only proves his keeping up with his time. What is important is that the content on his smart phone is not a book or an essay </a:t>
            </a:r>
            <a:endParaRPr lang="en-US" dirty="0"/>
          </a:p>
        </p:txBody>
      </p:sp>
      <p:sp>
        <p:nvSpPr>
          <p:cNvPr id="4" name="Slide Number Placeholder 3"/>
          <p:cNvSpPr>
            <a:spLocks noGrp="1"/>
          </p:cNvSpPr>
          <p:nvPr>
            <p:ph type="sldNum" sz="quarter" idx="5"/>
          </p:nvPr>
        </p:nvSpPr>
        <p:spPr/>
        <p:txBody>
          <a:bodyPr/>
          <a:lstStyle/>
          <a:p>
            <a:fld id="{56E7C958-8FAF-7F4D-857A-3E244B669035}" type="slidenum">
              <a:rPr lang="en-GB" smtClean="0"/>
              <a:pPr/>
              <a:t>4</a:t>
            </a:fld>
            <a:endParaRPr lang="en-GB"/>
          </a:p>
        </p:txBody>
      </p:sp>
    </p:spTree>
    <p:extLst>
      <p:ext uri="{BB962C8B-B14F-4D97-AF65-F5344CB8AC3E}">
        <p14:creationId xmlns:p14="http://schemas.microsoft.com/office/powerpoint/2010/main" val="38009783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be sure, news in this case doesn’t mean news as in political news, something that people should know in order to keep up with world affairs. In the world of Facebook news means “what is on your mind”, news is whatever happens to you</a:t>
            </a:r>
            <a:r>
              <a:rPr lang="en-US" dirty="0">
                <a:effectLst/>
              </a:rPr>
              <a:t> </a:t>
            </a:r>
            <a:endParaRPr lang="en-US" dirty="0"/>
          </a:p>
          <a:p>
            <a:endParaRPr lang="en-US" dirty="0"/>
          </a:p>
        </p:txBody>
      </p:sp>
      <p:sp>
        <p:nvSpPr>
          <p:cNvPr id="4" name="Slide Number Placeholder 3"/>
          <p:cNvSpPr>
            <a:spLocks noGrp="1"/>
          </p:cNvSpPr>
          <p:nvPr>
            <p:ph type="sldNum" sz="quarter" idx="5"/>
          </p:nvPr>
        </p:nvSpPr>
        <p:spPr/>
        <p:txBody>
          <a:bodyPr/>
          <a:lstStyle/>
          <a:p>
            <a:fld id="{56E7C958-8FAF-7F4D-857A-3E244B669035}" type="slidenum">
              <a:rPr lang="en-GB" smtClean="0"/>
              <a:pPr/>
              <a:t>5</a:t>
            </a:fld>
            <a:endParaRPr lang="en-GB"/>
          </a:p>
        </p:txBody>
      </p:sp>
    </p:spTree>
    <p:extLst>
      <p:ext uri="{BB962C8B-B14F-4D97-AF65-F5344CB8AC3E}">
        <p14:creationId xmlns:p14="http://schemas.microsoft.com/office/powerpoint/2010/main" val="9401052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Vernacular information such as the fact that your Facebook friend has made new Facebook friends or that another friend has purchased the latest model of ultra-responsive running shoes. </a:t>
            </a:r>
            <a:endParaRPr lang="en-US" dirty="0"/>
          </a:p>
        </p:txBody>
      </p:sp>
      <p:sp>
        <p:nvSpPr>
          <p:cNvPr id="4" name="Slide Number Placeholder 3"/>
          <p:cNvSpPr>
            <a:spLocks noGrp="1"/>
          </p:cNvSpPr>
          <p:nvPr>
            <p:ph type="sldNum" sz="quarter" idx="5"/>
          </p:nvPr>
        </p:nvSpPr>
        <p:spPr/>
        <p:txBody>
          <a:bodyPr/>
          <a:lstStyle/>
          <a:p>
            <a:fld id="{56E7C958-8FAF-7F4D-857A-3E244B669035}" type="slidenum">
              <a:rPr lang="en-GB" smtClean="0"/>
              <a:pPr/>
              <a:t>6</a:t>
            </a:fld>
            <a:endParaRPr lang="en-GB"/>
          </a:p>
        </p:txBody>
      </p:sp>
    </p:spTree>
    <p:extLst>
      <p:ext uri="{BB962C8B-B14F-4D97-AF65-F5344CB8AC3E}">
        <p14:creationId xmlns:p14="http://schemas.microsoft.com/office/powerpoint/2010/main" val="13421238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At that point we may develop some doubt as to whether our soup-eater could really be a modern-day Faust. As you will recall: before Faust met Mephistopheles he feared he was not able to </a:t>
            </a:r>
            <a:r>
              <a:rPr lang="en-US" sz="1200" i="1" kern="1200" dirty="0">
                <a:solidFill>
                  <a:schemeClr val="tx1"/>
                </a:solidFill>
                <a:effectLst/>
                <a:latin typeface="+mn-lt"/>
                <a:ea typeface="+mn-ea"/>
                <a:cs typeface="+mn-cs"/>
              </a:rPr>
              <a:t>understand</a:t>
            </a:r>
            <a:r>
              <a:rPr lang="en-US" sz="1200" kern="1200" dirty="0">
                <a:solidFill>
                  <a:schemeClr val="tx1"/>
                </a:solidFill>
                <a:effectLst/>
                <a:latin typeface="+mn-lt"/>
                <a:ea typeface="+mn-ea"/>
                <a:cs typeface="+mn-cs"/>
              </a:rPr>
              <a:t> the world. After Faust meets Mephistopheles he becomes eager to </a:t>
            </a:r>
            <a:r>
              <a:rPr lang="en-US" sz="1200" i="1" kern="1200" dirty="0">
                <a:solidFill>
                  <a:schemeClr val="tx1"/>
                </a:solidFill>
                <a:effectLst/>
                <a:latin typeface="+mn-lt"/>
                <a:ea typeface="+mn-ea"/>
                <a:cs typeface="+mn-cs"/>
              </a:rPr>
              <a:t>change</a:t>
            </a:r>
            <a:r>
              <a:rPr lang="en-US" sz="1200" kern="1200" dirty="0">
                <a:solidFill>
                  <a:schemeClr val="tx1"/>
                </a:solidFill>
                <a:effectLst/>
                <a:latin typeface="+mn-lt"/>
                <a:ea typeface="+mn-ea"/>
                <a:cs typeface="+mn-cs"/>
              </a:rPr>
              <a:t> the world.</a:t>
            </a:r>
            <a:r>
              <a:rPr lang="en-US" dirty="0">
                <a:effectLst/>
              </a:rPr>
              <a:t> </a:t>
            </a:r>
            <a:endParaRPr lang="en-US" dirty="0"/>
          </a:p>
        </p:txBody>
      </p:sp>
      <p:sp>
        <p:nvSpPr>
          <p:cNvPr id="4" name="Slide Number Placeholder 3"/>
          <p:cNvSpPr>
            <a:spLocks noGrp="1"/>
          </p:cNvSpPr>
          <p:nvPr>
            <p:ph type="sldNum" sz="quarter" idx="5"/>
          </p:nvPr>
        </p:nvSpPr>
        <p:spPr/>
        <p:txBody>
          <a:bodyPr/>
          <a:lstStyle/>
          <a:p>
            <a:fld id="{56E7C958-8FAF-7F4D-857A-3E244B669035}" type="slidenum">
              <a:rPr lang="en-GB" smtClean="0"/>
              <a:pPr/>
              <a:t>7</a:t>
            </a:fld>
            <a:endParaRPr lang="en-GB"/>
          </a:p>
        </p:txBody>
      </p:sp>
    </p:spTree>
    <p:extLst>
      <p:ext uri="{BB962C8B-B14F-4D97-AF65-F5344CB8AC3E}">
        <p14:creationId xmlns:p14="http://schemas.microsoft.com/office/powerpoint/2010/main" val="1290536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&gt;</a:t>
            </a:r>
            <a:r>
              <a:rPr lang="en-US" sz="1200" kern="1200" dirty="0">
                <a:solidFill>
                  <a:schemeClr val="tx1"/>
                </a:solidFill>
                <a:effectLst/>
                <a:latin typeface="+mn-lt"/>
                <a:ea typeface="+mn-ea"/>
                <a:cs typeface="+mn-cs"/>
              </a:rPr>
              <a:t>And though the </a:t>
            </a:r>
            <a:r>
              <a:rPr lang="en-US" sz="1200" kern="1200" dirty="0" err="1">
                <a:solidFill>
                  <a:schemeClr val="tx1"/>
                </a:solidFill>
                <a:effectLst/>
                <a:latin typeface="+mn-lt"/>
                <a:ea typeface="+mn-ea"/>
                <a:cs typeface="+mn-cs"/>
              </a:rPr>
              <a:t>Antiloneliness</a:t>
            </a:r>
            <a:r>
              <a:rPr lang="en-US" sz="1200" kern="1200" dirty="0">
                <a:solidFill>
                  <a:schemeClr val="tx1"/>
                </a:solidFill>
                <a:effectLst/>
                <a:latin typeface="+mn-lt"/>
                <a:ea typeface="+mn-ea"/>
                <a:cs typeface="+mn-cs"/>
              </a:rPr>
              <a:t>-Ramen-Bowl, a product from a Design Startup in Taiwan, failed to generate much market attention, you don’t have to go far to encounter similar devices. … Is ours still the time of Faust?</a:t>
            </a:r>
            <a:r>
              <a:rPr lang="en-US" dirty="0">
                <a:effectLst/>
              </a:rPr>
              <a:t> </a:t>
            </a:r>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fld id="{56E7C958-8FAF-7F4D-857A-3E244B669035}" type="slidenum">
              <a:rPr lang="en-GB" smtClean="0"/>
              <a:pPr/>
              <a:t>8</a:t>
            </a:fld>
            <a:endParaRPr lang="en-GB"/>
          </a:p>
        </p:txBody>
      </p:sp>
    </p:spTree>
    <p:extLst>
      <p:ext uri="{BB962C8B-B14F-4D97-AF65-F5344CB8AC3E}">
        <p14:creationId xmlns:p14="http://schemas.microsoft.com/office/powerpoint/2010/main" val="27437893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&gt;Who still wants to change the world? Who still believes, like Faust (or Adorno), that the history of humankind hasn’t even really begun yet? Who among us doesn’t constantly hold onto the moment as if never letting go of it were of the essence? </a:t>
            </a:r>
            <a:endParaRPr lang="en-US" dirty="0"/>
          </a:p>
        </p:txBody>
      </p:sp>
      <p:sp>
        <p:nvSpPr>
          <p:cNvPr id="4" name="Slide Number Placeholder 3"/>
          <p:cNvSpPr>
            <a:spLocks noGrp="1"/>
          </p:cNvSpPr>
          <p:nvPr>
            <p:ph type="sldNum" sz="quarter" idx="5"/>
          </p:nvPr>
        </p:nvSpPr>
        <p:spPr/>
        <p:txBody>
          <a:bodyPr/>
          <a:lstStyle/>
          <a:p>
            <a:fld id="{56E7C958-8FAF-7F4D-857A-3E244B669035}" type="slidenum">
              <a:rPr lang="en-GB" smtClean="0"/>
              <a:pPr/>
              <a:t>10</a:t>
            </a:fld>
            <a:endParaRPr lang="en-GB"/>
          </a:p>
        </p:txBody>
      </p:sp>
    </p:spTree>
    <p:extLst>
      <p:ext uri="{BB962C8B-B14F-4D97-AF65-F5344CB8AC3E}">
        <p14:creationId xmlns:p14="http://schemas.microsoft.com/office/powerpoint/2010/main" val="2114426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&gt; Generation </a:t>
            </a:r>
            <a:r>
              <a:rPr lang="en-US" sz="1200" b="0"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X already feels relieved of this mandate (to change the world). As the character Troy Dyer puts it in the 1994 cult film </a:t>
            </a:r>
            <a:r>
              <a:rPr lang="en-US" sz="1200" i="1" kern="1200" dirty="0">
                <a:solidFill>
                  <a:schemeClr val="tx1"/>
                </a:solidFill>
                <a:effectLst/>
                <a:latin typeface="+mn-lt"/>
                <a:ea typeface="+mn-ea"/>
                <a:cs typeface="+mn-cs"/>
              </a:rPr>
              <a:t>Reality Bytes</a:t>
            </a:r>
            <a:r>
              <a:rPr lang="en-US" sz="1200"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5"/>
          </p:nvPr>
        </p:nvSpPr>
        <p:spPr/>
        <p:txBody>
          <a:bodyPr/>
          <a:lstStyle/>
          <a:p>
            <a:fld id="{56E7C958-8FAF-7F4D-857A-3E244B669035}" type="slidenum">
              <a:rPr lang="en-GB" smtClean="0"/>
              <a:pPr/>
              <a:t>11</a:t>
            </a:fld>
            <a:endParaRPr lang="en-GB"/>
          </a:p>
        </p:txBody>
      </p:sp>
    </p:spTree>
    <p:extLst>
      <p:ext uri="{BB962C8B-B14F-4D97-AF65-F5344CB8AC3E}">
        <p14:creationId xmlns:p14="http://schemas.microsoft.com/office/powerpoint/2010/main" val="4934532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But: More is less! Along with the number of moments that are held onto, the suspicion is also growing that something is wrong.</a:t>
            </a:r>
            <a:r>
              <a:rPr lang="en-US" dirty="0">
                <a:effectLst/>
              </a:rPr>
              <a:t> </a:t>
            </a:r>
            <a:endParaRPr lang="en-US" dirty="0"/>
          </a:p>
        </p:txBody>
      </p:sp>
      <p:sp>
        <p:nvSpPr>
          <p:cNvPr id="4" name="Slide Number Placeholder 3"/>
          <p:cNvSpPr>
            <a:spLocks noGrp="1"/>
          </p:cNvSpPr>
          <p:nvPr>
            <p:ph type="sldNum" sz="quarter" idx="5"/>
          </p:nvPr>
        </p:nvSpPr>
        <p:spPr/>
        <p:txBody>
          <a:bodyPr/>
          <a:lstStyle/>
          <a:p>
            <a:fld id="{56E7C958-8FAF-7F4D-857A-3E244B669035}" type="slidenum">
              <a:rPr lang="en-GB" smtClean="0"/>
              <a:pPr/>
              <a:t>12</a:t>
            </a:fld>
            <a:endParaRPr lang="en-GB"/>
          </a:p>
        </p:txBody>
      </p:sp>
    </p:spTree>
    <p:extLst>
      <p:ext uri="{BB962C8B-B14F-4D97-AF65-F5344CB8AC3E}">
        <p14:creationId xmlns:p14="http://schemas.microsoft.com/office/powerpoint/2010/main" val="38195718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a:t>Entire talk a full hour</a:t>
            </a:r>
          </a:p>
        </p:txBody>
      </p:sp>
      <p:sp>
        <p:nvSpPr>
          <p:cNvPr id="4" name="Foliennummernplatzhalter 3"/>
          <p:cNvSpPr>
            <a:spLocks noGrp="1"/>
          </p:cNvSpPr>
          <p:nvPr>
            <p:ph type="sldNum" sz="quarter" idx="10"/>
          </p:nvPr>
        </p:nvSpPr>
        <p:spPr/>
        <p:txBody>
          <a:bodyPr/>
          <a:lstStyle/>
          <a:p>
            <a:fld id="{6F474515-3E00-0A4F-915D-39D8F2269B7F}" type="slidenum">
              <a:rPr lang="de-DE" smtClean="0"/>
              <a:pPr/>
              <a:t>13</a:t>
            </a:fld>
            <a:endParaRPr 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a:t>Entire talk a full hour</a:t>
            </a:r>
          </a:p>
        </p:txBody>
      </p:sp>
      <p:sp>
        <p:nvSpPr>
          <p:cNvPr id="4" name="Foliennummernplatzhalter 3"/>
          <p:cNvSpPr>
            <a:spLocks noGrp="1"/>
          </p:cNvSpPr>
          <p:nvPr>
            <p:ph type="sldNum" sz="quarter" idx="10"/>
          </p:nvPr>
        </p:nvSpPr>
        <p:spPr/>
        <p:txBody>
          <a:bodyPr/>
          <a:lstStyle/>
          <a:p>
            <a:fld id="{6F474515-3E00-0A4F-915D-39D8F2269B7F}" type="slidenum">
              <a:rPr lang="de-DE" smtClean="0"/>
              <a:pPr/>
              <a:t>14</a:t>
            </a:fld>
            <a:endParaRPr lang="de-DE"/>
          </a:p>
        </p:txBody>
      </p:sp>
    </p:spTree>
    <p:extLst>
      <p:ext uri="{BB962C8B-B14F-4D97-AF65-F5344CB8AC3E}">
        <p14:creationId xmlns:p14="http://schemas.microsoft.com/office/powerpoint/2010/main" val="16371784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a:t>Entire talk a full hour</a:t>
            </a:r>
          </a:p>
        </p:txBody>
      </p:sp>
      <p:sp>
        <p:nvSpPr>
          <p:cNvPr id="4" name="Foliennummernplatzhalter 3"/>
          <p:cNvSpPr>
            <a:spLocks noGrp="1"/>
          </p:cNvSpPr>
          <p:nvPr>
            <p:ph type="sldNum" sz="quarter" idx="10"/>
          </p:nvPr>
        </p:nvSpPr>
        <p:spPr/>
        <p:txBody>
          <a:bodyPr/>
          <a:lstStyle/>
          <a:p>
            <a:fld id="{6F474515-3E00-0A4F-915D-39D8F2269B7F}" type="slidenum">
              <a:rPr lang="de-DE" smtClean="0"/>
              <a:pPr/>
              <a:t>15</a:t>
            </a:fld>
            <a:endParaRPr 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E025D17A-08BB-CB43-9261-C4ED1FB70BE3}" type="slidenum">
              <a:rPr lang="en-US"/>
              <a:pPr/>
              <a:t>16</a:t>
            </a:fld>
            <a:endParaRPr lang="en-US"/>
          </a:p>
        </p:txBody>
      </p:sp>
      <p:sp>
        <p:nvSpPr>
          <p:cNvPr id="48131" name="Rectangle 2"/>
          <p:cNvSpPr>
            <a:spLocks noGrp="1" noRot="1" noChangeAspect="1" noChangeArrowheads="1" noTextEdit="1"/>
          </p:cNvSpPr>
          <p:nvPr>
            <p:ph type="sldImg"/>
          </p:nvPr>
        </p:nvSpPr>
        <p:spPr>
          <a:solidFill>
            <a:srgbClr val="FFFFFF"/>
          </a:solidFill>
          <a:ln/>
        </p:spPr>
      </p:sp>
      <p:sp>
        <p:nvSpPr>
          <p:cNvPr id="48132"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pPr eaLnBrk="1" hangingPunct="1"/>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&gt;The problem of the pressing present has been announced as early as 1933 in Walter Benjamin’s essay </a:t>
            </a:r>
            <a:r>
              <a:rPr lang="en-US" sz="1200" i="1" kern="1200" dirty="0">
                <a:solidFill>
                  <a:schemeClr val="tx1"/>
                </a:solidFill>
                <a:effectLst/>
                <a:latin typeface="+mn-lt"/>
                <a:ea typeface="+mn-ea"/>
                <a:cs typeface="+mn-cs"/>
              </a:rPr>
              <a:t>Experience and Poverty</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56E7C958-8FAF-7F4D-857A-3E244B669035}" type="slidenum">
              <a:rPr lang="en-GB" smtClean="0"/>
              <a:pPr/>
              <a:t>20</a:t>
            </a:fld>
            <a:endParaRPr lang="en-GB"/>
          </a:p>
        </p:txBody>
      </p:sp>
    </p:spTree>
    <p:extLst>
      <p:ext uri="{BB962C8B-B14F-4D97-AF65-F5344CB8AC3E}">
        <p14:creationId xmlns:p14="http://schemas.microsoft.com/office/powerpoint/2010/main" val="7268472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&gt; </a:t>
            </a:r>
            <a:r>
              <a:rPr lang="en-US" sz="1200" kern="1200" dirty="0">
                <a:solidFill>
                  <a:schemeClr val="tx1"/>
                </a:solidFill>
                <a:effectLst/>
                <a:latin typeface="+mn-lt"/>
                <a:ea typeface="+mn-ea"/>
                <a:cs typeface="+mn-cs"/>
              </a:rPr>
              <a:t>40 years later, in her 1973 study </a:t>
            </a:r>
            <a:r>
              <a:rPr lang="en-US" sz="1200" i="1" kern="1200" dirty="0">
                <a:solidFill>
                  <a:schemeClr val="tx1"/>
                </a:solidFill>
                <a:effectLst/>
                <a:latin typeface="+mn-lt"/>
                <a:ea typeface="+mn-ea"/>
                <a:cs typeface="+mn-cs"/>
              </a:rPr>
              <a:t>On Photography</a:t>
            </a:r>
            <a:r>
              <a:rPr lang="en-US" sz="1200" kern="1200" dirty="0">
                <a:solidFill>
                  <a:schemeClr val="tx1"/>
                </a:solidFill>
                <a:effectLst/>
                <a:latin typeface="+mn-lt"/>
                <a:ea typeface="+mn-ea"/>
                <a:cs typeface="+mn-cs"/>
              </a:rPr>
              <a:t>, Susan Sontag endorsed this perspective saying:</a:t>
            </a:r>
            <a:endParaRPr lang="en-US" dirty="0"/>
          </a:p>
        </p:txBody>
      </p:sp>
      <p:sp>
        <p:nvSpPr>
          <p:cNvPr id="4" name="Slide Number Placeholder 3"/>
          <p:cNvSpPr>
            <a:spLocks noGrp="1"/>
          </p:cNvSpPr>
          <p:nvPr>
            <p:ph type="sldNum" sz="quarter" idx="5"/>
          </p:nvPr>
        </p:nvSpPr>
        <p:spPr/>
        <p:txBody>
          <a:bodyPr/>
          <a:lstStyle/>
          <a:p>
            <a:fld id="{56E7C958-8FAF-7F4D-857A-3E244B669035}" type="slidenum">
              <a:rPr lang="en-GB" smtClean="0"/>
              <a:pPr/>
              <a:t>21</a:t>
            </a:fld>
            <a:endParaRPr lang="en-GB"/>
          </a:p>
        </p:txBody>
      </p:sp>
    </p:spTree>
    <p:extLst>
      <p:ext uri="{BB962C8B-B14F-4D97-AF65-F5344CB8AC3E}">
        <p14:creationId xmlns:p14="http://schemas.microsoft.com/office/powerpoint/2010/main" val="40940528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&gt; This perspective earlier already in</a:t>
            </a:r>
          </a:p>
        </p:txBody>
      </p:sp>
      <p:sp>
        <p:nvSpPr>
          <p:cNvPr id="4" name="Slide Number Placeholder 3"/>
          <p:cNvSpPr>
            <a:spLocks noGrp="1"/>
          </p:cNvSpPr>
          <p:nvPr>
            <p:ph type="sldNum" sz="quarter" idx="5"/>
          </p:nvPr>
        </p:nvSpPr>
        <p:spPr/>
        <p:txBody>
          <a:bodyPr/>
          <a:lstStyle/>
          <a:p>
            <a:fld id="{56E7C958-8FAF-7F4D-857A-3E244B669035}" type="slidenum">
              <a:rPr lang="en-GB" smtClean="0"/>
              <a:pPr/>
              <a:t>22</a:t>
            </a:fld>
            <a:endParaRPr lang="en-GB"/>
          </a:p>
        </p:txBody>
      </p:sp>
    </p:spTree>
    <p:extLst>
      <p:ext uri="{BB962C8B-B14F-4D97-AF65-F5344CB8AC3E}">
        <p14:creationId xmlns:p14="http://schemas.microsoft.com/office/powerpoint/2010/main" val="15852726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GB" dirty="0"/>
          </a:p>
        </p:txBody>
      </p:sp>
      <p:sp>
        <p:nvSpPr>
          <p:cNvPr id="4" name="Foliennummernplatzhalter 3"/>
          <p:cNvSpPr>
            <a:spLocks noGrp="1"/>
          </p:cNvSpPr>
          <p:nvPr>
            <p:ph type="sldNum" sz="quarter" idx="10"/>
          </p:nvPr>
        </p:nvSpPr>
        <p:spPr/>
        <p:txBody>
          <a:bodyPr/>
          <a:lstStyle/>
          <a:p>
            <a:fld id="{56E7C958-8FAF-7F4D-857A-3E244B669035}" type="slidenum">
              <a:rPr lang="en-GB" smtClean="0"/>
              <a:pPr/>
              <a:t>23</a:t>
            </a:fld>
            <a:endParaRPr lang="en-GB"/>
          </a:p>
        </p:txBody>
      </p:sp>
    </p:spTree>
    <p:extLst>
      <p:ext uri="{BB962C8B-B14F-4D97-AF65-F5344CB8AC3E}">
        <p14:creationId xmlns:p14="http://schemas.microsoft.com/office/powerpoint/2010/main" val="24553736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DE" dirty="0">
                <a:hlinkClick r:id="rId3"/>
              </a:rPr>
              <a:t>Shutterstock</a:t>
            </a:r>
            <a:r>
              <a:rPr lang="de-DE" dirty="0"/>
              <a:t>, http://www.shutterstock.com/pic-355905242/stock-photo-hugging-cuddling-people-group-of-people-on-a-cuddle-party.html</a:t>
            </a:r>
            <a:endParaRPr lang="en-GB" dirty="0"/>
          </a:p>
        </p:txBody>
      </p:sp>
      <p:sp>
        <p:nvSpPr>
          <p:cNvPr id="4" name="Foliennummernplatzhalter 3"/>
          <p:cNvSpPr>
            <a:spLocks noGrp="1"/>
          </p:cNvSpPr>
          <p:nvPr>
            <p:ph type="sldNum" sz="quarter" idx="10"/>
          </p:nvPr>
        </p:nvSpPr>
        <p:spPr/>
        <p:txBody>
          <a:bodyPr/>
          <a:lstStyle/>
          <a:p>
            <a:fld id="{56E7C958-8FAF-7F4D-857A-3E244B669035}" type="slidenum">
              <a:rPr lang="en-GB" smtClean="0"/>
              <a:pPr/>
              <a:t>24</a:t>
            </a:fld>
            <a:endParaRPr lang="en-GB"/>
          </a:p>
        </p:txBody>
      </p:sp>
    </p:spTree>
    <p:extLst>
      <p:ext uri="{BB962C8B-B14F-4D97-AF65-F5344CB8AC3E}">
        <p14:creationId xmlns:p14="http://schemas.microsoft.com/office/powerpoint/2010/main" val="37311371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GB" dirty="0"/>
          </a:p>
        </p:txBody>
      </p:sp>
      <p:sp>
        <p:nvSpPr>
          <p:cNvPr id="4" name="Foliennummernplatzhalter 3"/>
          <p:cNvSpPr>
            <a:spLocks noGrp="1"/>
          </p:cNvSpPr>
          <p:nvPr>
            <p:ph type="sldNum" sz="quarter" idx="10"/>
          </p:nvPr>
        </p:nvSpPr>
        <p:spPr/>
        <p:txBody>
          <a:bodyPr/>
          <a:lstStyle/>
          <a:p>
            <a:fld id="{56E7C958-8FAF-7F4D-857A-3E244B669035}" type="slidenum">
              <a:rPr lang="en-GB" smtClean="0"/>
              <a:pPr/>
              <a:t>25</a:t>
            </a:fld>
            <a:endParaRPr lang="en-GB"/>
          </a:p>
        </p:txBody>
      </p:sp>
    </p:spTree>
    <p:extLst>
      <p:ext uri="{BB962C8B-B14F-4D97-AF65-F5344CB8AC3E}">
        <p14:creationId xmlns:p14="http://schemas.microsoft.com/office/powerpoint/2010/main" val="3633473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&gt; Many notions in history about the psychological function of photography … </a:t>
            </a:r>
          </a:p>
        </p:txBody>
      </p:sp>
      <p:sp>
        <p:nvSpPr>
          <p:cNvPr id="4" name="Slide Number Placeholder 3"/>
          <p:cNvSpPr>
            <a:spLocks noGrp="1"/>
          </p:cNvSpPr>
          <p:nvPr>
            <p:ph type="sldNum" sz="quarter" idx="5"/>
          </p:nvPr>
        </p:nvSpPr>
        <p:spPr/>
        <p:txBody>
          <a:bodyPr/>
          <a:lstStyle/>
          <a:p>
            <a:fld id="{56E7C958-8FAF-7F4D-857A-3E244B669035}" type="slidenum">
              <a:rPr lang="en-GB" smtClean="0"/>
              <a:pPr/>
              <a:t>27</a:t>
            </a:fld>
            <a:endParaRPr lang="en-GB"/>
          </a:p>
        </p:txBody>
      </p:sp>
    </p:spTree>
    <p:extLst>
      <p:ext uri="{BB962C8B-B14F-4D97-AF65-F5344CB8AC3E}">
        <p14:creationId xmlns:p14="http://schemas.microsoft.com/office/powerpoint/2010/main" val="41119169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E7C958-8FAF-7F4D-857A-3E244B669035}" type="slidenum">
              <a:rPr lang="en-GB" smtClean="0"/>
              <a:pPr/>
              <a:t>28</a:t>
            </a:fld>
            <a:endParaRPr lang="en-GB"/>
          </a:p>
        </p:txBody>
      </p:sp>
    </p:spTree>
    <p:extLst>
      <p:ext uri="{BB962C8B-B14F-4D97-AF65-F5344CB8AC3E}">
        <p14:creationId xmlns:p14="http://schemas.microsoft.com/office/powerpoint/2010/main" val="7836356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&gt; We need more than a machine. We need a SOCIAL machine</a:t>
            </a:r>
            <a:endParaRPr lang="en-US" dirty="0"/>
          </a:p>
        </p:txBody>
      </p:sp>
      <p:sp>
        <p:nvSpPr>
          <p:cNvPr id="4" name="Slide Number Placeholder 3"/>
          <p:cNvSpPr>
            <a:spLocks noGrp="1"/>
          </p:cNvSpPr>
          <p:nvPr>
            <p:ph type="sldNum" sz="quarter" idx="5"/>
          </p:nvPr>
        </p:nvSpPr>
        <p:spPr/>
        <p:txBody>
          <a:bodyPr/>
          <a:lstStyle/>
          <a:p>
            <a:fld id="{56E7C958-8FAF-7F4D-857A-3E244B669035}" type="slidenum">
              <a:rPr lang="en-GB" smtClean="0"/>
              <a:pPr/>
              <a:t>29</a:t>
            </a:fld>
            <a:endParaRPr lang="en-GB"/>
          </a:p>
        </p:txBody>
      </p:sp>
    </p:spTree>
    <p:extLst>
      <p:ext uri="{BB962C8B-B14F-4D97-AF65-F5344CB8AC3E}">
        <p14:creationId xmlns:p14="http://schemas.microsoft.com/office/powerpoint/2010/main" val="3436529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&gt;People don’t retreat helplessly into their own cloud of smoke; they feel that they are active members of a community, a “machine” for dealing with the present, in which each act of communication responds to the lived experiences of the others and—a “group cuddling” by likes—“takes care of” their experiences as a kind of labor of love.</a:t>
            </a:r>
            <a:r>
              <a:rPr lang="en-US" dirty="0">
                <a:effectLst/>
              </a:rPr>
              <a:t> </a:t>
            </a:r>
            <a:endParaRPr lang="en-US" dirty="0"/>
          </a:p>
        </p:txBody>
      </p:sp>
      <p:sp>
        <p:nvSpPr>
          <p:cNvPr id="4" name="Slide Number Placeholder 3"/>
          <p:cNvSpPr>
            <a:spLocks noGrp="1"/>
          </p:cNvSpPr>
          <p:nvPr>
            <p:ph type="sldNum" sz="quarter" idx="5"/>
          </p:nvPr>
        </p:nvSpPr>
        <p:spPr/>
        <p:txBody>
          <a:bodyPr/>
          <a:lstStyle/>
          <a:p>
            <a:fld id="{56E7C958-8FAF-7F4D-857A-3E244B669035}" type="slidenum">
              <a:rPr lang="en-GB" smtClean="0"/>
              <a:pPr/>
              <a:t>30</a:t>
            </a:fld>
            <a:endParaRPr lang="en-GB"/>
          </a:p>
        </p:txBody>
      </p:sp>
    </p:spTree>
    <p:extLst>
      <p:ext uri="{BB962C8B-B14F-4D97-AF65-F5344CB8AC3E}">
        <p14:creationId xmlns:p14="http://schemas.microsoft.com/office/powerpoint/2010/main" val="10850883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GB" dirty="0"/>
          </a:p>
        </p:txBody>
      </p:sp>
      <p:sp>
        <p:nvSpPr>
          <p:cNvPr id="4" name="Foliennummernplatzhalter 3"/>
          <p:cNvSpPr>
            <a:spLocks noGrp="1"/>
          </p:cNvSpPr>
          <p:nvPr>
            <p:ph type="sldNum" sz="quarter" idx="10"/>
          </p:nvPr>
        </p:nvSpPr>
        <p:spPr/>
        <p:txBody>
          <a:bodyPr/>
          <a:lstStyle/>
          <a:p>
            <a:fld id="{56E7C958-8FAF-7F4D-857A-3E244B669035}" type="slidenum">
              <a:rPr lang="en-GB" smtClean="0"/>
              <a:pPr/>
              <a:t>31</a:t>
            </a:fld>
            <a:endParaRPr lang="en-GB"/>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&gt;before we had the slight-show where we delegated/shared our experience  … or the </a:t>
            </a:r>
            <a:r>
              <a:rPr lang="en-US" sz="1200" kern="1200" dirty="0">
                <a:solidFill>
                  <a:schemeClr val="tx1"/>
                </a:solidFill>
                <a:effectLst/>
                <a:latin typeface="+mn-lt"/>
                <a:ea typeface="+mn-ea"/>
                <a:cs typeface="+mn-cs"/>
              </a:rPr>
              <a:t>late-night recollections over a glass of wine and a table littered with photographs</a:t>
            </a:r>
            <a:r>
              <a:rPr lang="en-US" dirty="0">
                <a:effectLst/>
              </a:rPr>
              <a:t> </a:t>
            </a:r>
            <a:r>
              <a:rPr lang="en-US" dirty="0"/>
              <a:t> </a:t>
            </a:r>
          </a:p>
        </p:txBody>
      </p:sp>
      <p:sp>
        <p:nvSpPr>
          <p:cNvPr id="4" name="Slide Number Placeholder 3"/>
          <p:cNvSpPr>
            <a:spLocks noGrp="1"/>
          </p:cNvSpPr>
          <p:nvPr>
            <p:ph type="sldNum" sz="quarter" idx="5"/>
          </p:nvPr>
        </p:nvSpPr>
        <p:spPr/>
        <p:txBody>
          <a:bodyPr/>
          <a:lstStyle/>
          <a:p>
            <a:fld id="{56E7C958-8FAF-7F4D-857A-3E244B669035}" type="slidenum">
              <a:rPr lang="en-GB" smtClean="0"/>
              <a:pPr/>
              <a:t>32</a:t>
            </a:fld>
            <a:endParaRPr lang="en-GB"/>
          </a:p>
        </p:txBody>
      </p:sp>
    </p:spTree>
    <p:extLst>
      <p:ext uri="{BB962C8B-B14F-4D97-AF65-F5344CB8AC3E}">
        <p14:creationId xmlns:p14="http://schemas.microsoft.com/office/powerpoint/2010/main" val="12260332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E7C958-8FAF-7F4D-857A-3E244B669035}" type="slidenum">
              <a:rPr lang="en-GB" smtClean="0"/>
              <a:pPr/>
              <a:t>33</a:t>
            </a:fld>
            <a:endParaRPr lang="en-GB"/>
          </a:p>
        </p:txBody>
      </p:sp>
    </p:spTree>
    <p:extLst>
      <p:ext uri="{BB962C8B-B14F-4D97-AF65-F5344CB8AC3E}">
        <p14:creationId xmlns:p14="http://schemas.microsoft.com/office/powerpoint/2010/main" val="19970086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&gt; To be sure, Facebook is only the most important social network that entices us to escape from whatever it is we happen to experience. </a:t>
            </a:r>
            <a:endParaRPr lang="en-US" dirty="0"/>
          </a:p>
        </p:txBody>
      </p:sp>
      <p:sp>
        <p:nvSpPr>
          <p:cNvPr id="4" name="Slide Number Placeholder 3"/>
          <p:cNvSpPr>
            <a:spLocks noGrp="1"/>
          </p:cNvSpPr>
          <p:nvPr>
            <p:ph type="sldNum" sz="quarter" idx="5"/>
          </p:nvPr>
        </p:nvSpPr>
        <p:spPr/>
        <p:txBody>
          <a:bodyPr/>
          <a:lstStyle/>
          <a:p>
            <a:fld id="{56E7C958-8FAF-7F4D-857A-3E244B669035}" type="slidenum">
              <a:rPr lang="en-GB" smtClean="0"/>
              <a:pPr/>
              <a:t>37</a:t>
            </a:fld>
            <a:endParaRPr lang="en-GB"/>
          </a:p>
        </p:txBody>
      </p:sp>
    </p:spTree>
    <p:extLst>
      <p:ext uri="{BB962C8B-B14F-4D97-AF65-F5344CB8AC3E}">
        <p14:creationId xmlns:p14="http://schemas.microsoft.com/office/powerpoint/2010/main" val="3021923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&gt; What we hope for are Likes, the ultimate currency in this economy.</a:t>
            </a:r>
            <a:endParaRPr lang="en-US" dirty="0"/>
          </a:p>
        </p:txBody>
      </p:sp>
      <p:sp>
        <p:nvSpPr>
          <p:cNvPr id="4" name="Slide Number Placeholder 3"/>
          <p:cNvSpPr>
            <a:spLocks noGrp="1"/>
          </p:cNvSpPr>
          <p:nvPr>
            <p:ph type="sldNum" sz="quarter" idx="5"/>
          </p:nvPr>
        </p:nvSpPr>
        <p:spPr/>
        <p:txBody>
          <a:bodyPr/>
          <a:lstStyle/>
          <a:p>
            <a:fld id="{56E7C958-8FAF-7F4D-857A-3E244B669035}" type="slidenum">
              <a:rPr lang="en-GB" smtClean="0"/>
              <a:pPr/>
              <a:t>38</a:t>
            </a:fld>
            <a:endParaRPr lang="en-GB"/>
          </a:p>
        </p:txBody>
      </p:sp>
    </p:spTree>
    <p:extLst>
      <p:ext uri="{BB962C8B-B14F-4D97-AF65-F5344CB8AC3E}">
        <p14:creationId xmlns:p14="http://schemas.microsoft.com/office/powerpoint/2010/main" val="41487381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E7C958-8FAF-7F4D-857A-3E244B669035}" type="slidenum">
              <a:rPr lang="en-GB" smtClean="0"/>
              <a:pPr/>
              <a:t>39</a:t>
            </a:fld>
            <a:endParaRPr lang="en-GB"/>
          </a:p>
        </p:txBody>
      </p:sp>
    </p:spTree>
    <p:extLst>
      <p:ext uri="{BB962C8B-B14F-4D97-AF65-F5344CB8AC3E}">
        <p14:creationId xmlns:p14="http://schemas.microsoft.com/office/powerpoint/2010/main" val="38579209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&gt; One central characteristic of Generation Like is its constant absence: the </a:t>
            </a:r>
            <a:r>
              <a:rPr lang="en-US" sz="1200" i="1" kern="1200" dirty="0">
                <a:solidFill>
                  <a:schemeClr val="tx1"/>
                </a:solidFill>
                <a:effectLst/>
                <a:latin typeface="+mn-lt"/>
                <a:ea typeface="+mn-ea"/>
                <a:cs typeface="+mn-cs"/>
              </a:rPr>
              <a:t>here</a:t>
            </a:r>
            <a:r>
              <a:rPr lang="en-US" sz="1200" kern="1200" dirty="0">
                <a:solidFill>
                  <a:schemeClr val="tx1"/>
                </a:solidFill>
                <a:effectLst/>
                <a:latin typeface="+mn-lt"/>
                <a:ea typeface="+mn-ea"/>
                <a:cs typeface="+mn-cs"/>
              </a:rPr>
              <a:t> and </a:t>
            </a:r>
            <a:r>
              <a:rPr lang="en-US" sz="1200" i="1" kern="1200" dirty="0">
                <a:solidFill>
                  <a:schemeClr val="tx1"/>
                </a:solidFill>
                <a:effectLst/>
                <a:latin typeface="+mn-lt"/>
                <a:ea typeface="+mn-ea"/>
                <a:cs typeface="+mn-cs"/>
              </a:rPr>
              <a:t>now </a:t>
            </a:r>
            <a:r>
              <a:rPr lang="en-US" sz="1200" kern="1200" dirty="0">
                <a:solidFill>
                  <a:schemeClr val="tx1"/>
                </a:solidFill>
                <a:effectLst/>
                <a:latin typeface="+mn-lt"/>
                <a:ea typeface="+mn-ea"/>
                <a:cs typeface="+mn-cs"/>
              </a:rPr>
              <a:t>is permanently replaced by the </a:t>
            </a:r>
            <a:r>
              <a:rPr lang="en-US" sz="1200" i="1" kern="1200" dirty="0">
                <a:solidFill>
                  <a:schemeClr val="tx1"/>
                </a:solidFill>
                <a:effectLst/>
                <a:latin typeface="+mn-lt"/>
                <a:ea typeface="+mn-ea"/>
                <a:cs typeface="+mn-cs"/>
              </a:rPr>
              <a:t>there</a:t>
            </a:r>
            <a:r>
              <a:rPr lang="en-US" sz="1200" kern="1200" dirty="0">
                <a:solidFill>
                  <a:schemeClr val="tx1"/>
                </a:solidFill>
                <a:effectLst/>
                <a:latin typeface="+mn-lt"/>
                <a:ea typeface="+mn-ea"/>
                <a:cs typeface="+mn-cs"/>
              </a:rPr>
              <a:t> and </a:t>
            </a:r>
            <a:r>
              <a:rPr lang="en-US" sz="1200" i="1" kern="1200" dirty="0">
                <a:solidFill>
                  <a:schemeClr val="tx1"/>
                </a:solidFill>
                <a:effectLst/>
                <a:latin typeface="+mn-lt"/>
                <a:ea typeface="+mn-ea"/>
                <a:cs typeface="+mn-cs"/>
              </a:rPr>
              <a:t>now</a:t>
            </a:r>
            <a:r>
              <a:rPr lang="en-US" sz="1200" kern="1200" dirty="0">
                <a:solidFill>
                  <a:schemeClr val="tx1"/>
                </a:solidFill>
                <a:effectLst/>
                <a:latin typeface="+mn-lt"/>
                <a:ea typeface="+mn-ea"/>
                <a:cs typeface="+mn-cs"/>
              </a:rPr>
              <a:t> of the social network</a:t>
            </a:r>
            <a:r>
              <a:rPr lang="en-US" dirty="0">
                <a:effectLst/>
              </a:rPr>
              <a:t> </a:t>
            </a:r>
            <a:endParaRPr lang="en-US" dirty="0"/>
          </a:p>
        </p:txBody>
      </p:sp>
      <p:sp>
        <p:nvSpPr>
          <p:cNvPr id="4" name="Slide Number Placeholder 3"/>
          <p:cNvSpPr>
            <a:spLocks noGrp="1"/>
          </p:cNvSpPr>
          <p:nvPr>
            <p:ph type="sldNum" sz="quarter" idx="5"/>
          </p:nvPr>
        </p:nvSpPr>
        <p:spPr/>
        <p:txBody>
          <a:bodyPr/>
          <a:lstStyle/>
          <a:p>
            <a:fld id="{56E7C958-8FAF-7F4D-857A-3E244B669035}" type="slidenum">
              <a:rPr lang="en-GB" smtClean="0"/>
              <a:pPr/>
              <a:t>40</a:t>
            </a:fld>
            <a:endParaRPr lang="en-GB"/>
          </a:p>
        </p:txBody>
      </p:sp>
    </p:spTree>
    <p:extLst>
      <p:ext uri="{BB962C8B-B14F-4D97-AF65-F5344CB8AC3E}">
        <p14:creationId xmlns:p14="http://schemas.microsoft.com/office/powerpoint/2010/main" val="5660821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br>
              <a:rPr lang="de-DE" sz="1200" u="none" strike="noStrike" kern="1200" dirty="0">
                <a:solidFill>
                  <a:schemeClr val="tx1"/>
                </a:solidFill>
                <a:latin typeface="+mn-lt"/>
                <a:ea typeface="+mn-ea"/>
                <a:cs typeface="+mn-cs"/>
              </a:rPr>
            </a:br>
            <a:br>
              <a:rPr lang="de-DE" sz="1200" u="none" strike="noStrike" kern="1200" dirty="0">
                <a:solidFill>
                  <a:schemeClr val="tx1"/>
                </a:solidFill>
                <a:latin typeface="+mn-lt"/>
                <a:ea typeface="+mn-ea"/>
                <a:cs typeface="+mn-cs"/>
              </a:rPr>
            </a:br>
            <a:endParaRPr lang="de-DE" sz="1200" u="none" strike="noStrike" kern="1200" dirty="0">
              <a:solidFill>
                <a:schemeClr val="tx1"/>
              </a:solidFill>
              <a:latin typeface="+mn-lt"/>
              <a:ea typeface="+mn-ea"/>
              <a:cs typeface="+mn-cs"/>
            </a:endParaRPr>
          </a:p>
          <a:p>
            <a:endParaRPr lang="en-GB" dirty="0"/>
          </a:p>
        </p:txBody>
      </p:sp>
      <p:sp>
        <p:nvSpPr>
          <p:cNvPr id="4" name="Foliennummernplatzhalter 3"/>
          <p:cNvSpPr>
            <a:spLocks noGrp="1"/>
          </p:cNvSpPr>
          <p:nvPr>
            <p:ph type="sldNum" sz="quarter" idx="10"/>
          </p:nvPr>
        </p:nvSpPr>
        <p:spPr/>
        <p:txBody>
          <a:bodyPr/>
          <a:lstStyle/>
          <a:p>
            <a:fld id="{56E7C958-8FAF-7F4D-857A-3E244B669035}" type="slidenum">
              <a:rPr lang="en-GB" smtClean="0"/>
              <a:pPr/>
              <a:t>41</a:t>
            </a:fld>
            <a:endParaRPr lang="en-GB"/>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event took place at the Sorbonne, and what we see in this image is the minute of silence that the President of France, Holland, requests the audience to observe. </a:t>
            </a:r>
            <a:br>
              <a:rPr lang="de-DE" sz="1200" u="none" strike="noStrike" kern="1200" dirty="0">
                <a:solidFill>
                  <a:schemeClr val="tx1"/>
                </a:solidFill>
                <a:latin typeface="+mn-lt"/>
                <a:ea typeface="+mn-ea"/>
                <a:cs typeface="+mn-cs"/>
              </a:rPr>
            </a:br>
            <a:br>
              <a:rPr lang="de-DE" sz="1200" u="none" strike="noStrike" kern="1200" dirty="0">
                <a:solidFill>
                  <a:schemeClr val="tx1"/>
                </a:solidFill>
                <a:latin typeface="+mn-lt"/>
                <a:ea typeface="+mn-ea"/>
                <a:cs typeface="+mn-cs"/>
              </a:rPr>
            </a:br>
            <a:endParaRPr lang="de-DE" sz="1200" u="none" strike="noStrike" kern="1200" dirty="0">
              <a:solidFill>
                <a:schemeClr val="tx1"/>
              </a:solidFill>
              <a:latin typeface="+mn-lt"/>
              <a:ea typeface="+mn-ea"/>
              <a:cs typeface="+mn-cs"/>
            </a:endParaRPr>
          </a:p>
          <a:p>
            <a:endParaRPr lang="en-GB" dirty="0"/>
          </a:p>
        </p:txBody>
      </p:sp>
      <p:sp>
        <p:nvSpPr>
          <p:cNvPr id="4" name="Foliennummernplatzhalter 3"/>
          <p:cNvSpPr>
            <a:spLocks noGrp="1"/>
          </p:cNvSpPr>
          <p:nvPr>
            <p:ph type="sldNum" sz="quarter" idx="10"/>
          </p:nvPr>
        </p:nvSpPr>
        <p:spPr/>
        <p:txBody>
          <a:bodyPr/>
          <a:lstStyle/>
          <a:p>
            <a:fld id="{56E7C958-8FAF-7F4D-857A-3E244B669035}" type="slidenum">
              <a:rPr lang="en-GB" smtClean="0"/>
              <a:pPr/>
              <a:t>42</a:t>
            </a:fld>
            <a:endParaRPr lang="en-GB"/>
          </a:p>
        </p:txBody>
      </p:sp>
    </p:spTree>
    <p:extLst>
      <p:ext uri="{BB962C8B-B14F-4D97-AF65-F5344CB8AC3E}">
        <p14:creationId xmlns:p14="http://schemas.microsoft.com/office/powerpoint/2010/main" val="29933161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&gt; Of course, she is not the only person on the phone</a:t>
            </a:r>
          </a:p>
        </p:txBody>
      </p:sp>
      <p:sp>
        <p:nvSpPr>
          <p:cNvPr id="4" name="Slide Number Placeholder 3"/>
          <p:cNvSpPr>
            <a:spLocks noGrp="1"/>
          </p:cNvSpPr>
          <p:nvPr>
            <p:ph type="sldNum" sz="quarter" idx="5"/>
          </p:nvPr>
        </p:nvSpPr>
        <p:spPr/>
        <p:txBody>
          <a:bodyPr/>
          <a:lstStyle/>
          <a:p>
            <a:fld id="{56E7C958-8FAF-7F4D-857A-3E244B669035}" type="slidenum">
              <a:rPr lang="en-GB" smtClean="0"/>
              <a:pPr/>
              <a:t>43</a:t>
            </a:fld>
            <a:endParaRPr lang="en-GB"/>
          </a:p>
        </p:txBody>
      </p:sp>
    </p:spTree>
    <p:extLst>
      <p:ext uri="{BB962C8B-B14F-4D97-AF65-F5344CB8AC3E}">
        <p14:creationId xmlns:p14="http://schemas.microsoft.com/office/powerpoint/2010/main" val="8234417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&gt; The act of taking pictures has become so ingrained in our culture that it has ceased to register as disruption.</a:t>
            </a:r>
            <a:r>
              <a:rPr lang="en-US" dirty="0">
                <a:effectLst/>
              </a:rPr>
              <a:t> </a:t>
            </a:r>
            <a:r>
              <a:rPr lang="en-US" sz="1200" kern="1200" dirty="0">
                <a:solidFill>
                  <a:schemeClr val="tx1"/>
                </a:solidFill>
                <a:effectLst/>
                <a:latin typeface="+mn-lt"/>
                <a:ea typeface="+mn-ea"/>
                <a:cs typeface="+mn-cs"/>
              </a:rPr>
              <a:t>At least this is the impression I got when I asked my HK students to comment on this very image. </a:t>
            </a:r>
            <a:endParaRPr lang="en-US" dirty="0"/>
          </a:p>
        </p:txBody>
      </p:sp>
      <p:sp>
        <p:nvSpPr>
          <p:cNvPr id="4" name="Slide Number Placeholder 3"/>
          <p:cNvSpPr>
            <a:spLocks noGrp="1"/>
          </p:cNvSpPr>
          <p:nvPr>
            <p:ph type="sldNum" sz="quarter" idx="5"/>
          </p:nvPr>
        </p:nvSpPr>
        <p:spPr/>
        <p:txBody>
          <a:bodyPr/>
          <a:lstStyle/>
          <a:p>
            <a:fld id="{56E7C958-8FAF-7F4D-857A-3E244B669035}" type="slidenum">
              <a:rPr lang="en-GB" smtClean="0"/>
              <a:pPr/>
              <a:t>44</a:t>
            </a:fld>
            <a:endParaRPr lang="en-GB"/>
          </a:p>
        </p:txBody>
      </p:sp>
    </p:spTree>
    <p:extLst>
      <p:ext uri="{BB962C8B-B14F-4D97-AF65-F5344CB8AC3E}">
        <p14:creationId xmlns:p14="http://schemas.microsoft.com/office/powerpoint/2010/main" val="28588186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&gt; Other students went further in their defense of their ‘generation mate’ and excused her behavior altogether &gt;</a:t>
            </a:r>
            <a:r>
              <a:rPr lang="en-US" dirty="0">
                <a:effectLst/>
              </a:rPr>
              <a:t> </a:t>
            </a:r>
            <a:endParaRPr lang="en-US" dirty="0"/>
          </a:p>
        </p:txBody>
      </p:sp>
      <p:sp>
        <p:nvSpPr>
          <p:cNvPr id="4" name="Slide Number Placeholder 3"/>
          <p:cNvSpPr>
            <a:spLocks noGrp="1"/>
          </p:cNvSpPr>
          <p:nvPr>
            <p:ph type="sldNum" sz="quarter" idx="5"/>
          </p:nvPr>
        </p:nvSpPr>
        <p:spPr/>
        <p:txBody>
          <a:bodyPr/>
          <a:lstStyle/>
          <a:p>
            <a:fld id="{56E7C958-8FAF-7F4D-857A-3E244B669035}" type="slidenum">
              <a:rPr lang="en-GB" smtClean="0"/>
              <a:pPr/>
              <a:t>45</a:t>
            </a:fld>
            <a:endParaRPr lang="en-GB"/>
          </a:p>
        </p:txBody>
      </p:sp>
    </p:spTree>
    <p:extLst>
      <p:ext uri="{BB962C8B-B14F-4D97-AF65-F5344CB8AC3E}">
        <p14:creationId xmlns:p14="http://schemas.microsoft.com/office/powerpoint/2010/main" val="10785629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&gt; Such comments make you think of one of the truisms in the media theory of the McLuhan school: First we shape our tools and then our tools shape us – including our perspectives and judgements. </a:t>
            </a:r>
            <a:endParaRPr lang="en-US" dirty="0"/>
          </a:p>
        </p:txBody>
      </p:sp>
      <p:sp>
        <p:nvSpPr>
          <p:cNvPr id="4" name="Slide Number Placeholder 3"/>
          <p:cNvSpPr>
            <a:spLocks noGrp="1"/>
          </p:cNvSpPr>
          <p:nvPr>
            <p:ph type="sldNum" sz="quarter" idx="5"/>
          </p:nvPr>
        </p:nvSpPr>
        <p:spPr/>
        <p:txBody>
          <a:bodyPr/>
          <a:lstStyle/>
          <a:p>
            <a:fld id="{56E7C958-8FAF-7F4D-857A-3E244B669035}" type="slidenum">
              <a:rPr lang="en-GB" smtClean="0"/>
              <a:pPr/>
              <a:t>46</a:t>
            </a:fld>
            <a:endParaRPr lang="en-GB"/>
          </a:p>
        </p:txBody>
      </p:sp>
    </p:spTree>
    <p:extLst>
      <p:ext uri="{BB962C8B-B14F-4D97-AF65-F5344CB8AC3E}">
        <p14:creationId xmlns:p14="http://schemas.microsoft.com/office/powerpoint/2010/main" val="1671592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E7C958-8FAF-7F4D-857A-3E244B669035}" type="slidenum">
              <a:rPr lang="en-GB" smtClean="0"/>
              <a:pPr/>
              <a:t>47</a:t>
            </a:fld>
            <a:endParaRPr lang="en-GB"/>
          </a:p>
        </p:txBody>
      </p:sp>
    </p:spTree>
    <p:extLst>
      <p:ext uri="{BB962C8B-B14F-4D97-AF65-F5344CB8AC3E}">
        <p14:creationId xmlns:p14="http://schemas.microsoft.com/office/powerpoint/2010/main" val="34572976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&gt; Is it not enough to know she will be the woman behind the President in the news tonight and in the newspapers tomorrow? This is exactly the point. If she is </a:t>
            </a:r>
            <a:r>
              <a:rPr lang="en-US" sz="1200" i="1" kern="1200" dirty="0">
                <a:solidFill>
                  <a:schemeClr val="tx1"/>
                </a:solidFill>
                <a:effectLst/>
                <a:latin typeface="+mn-lt"/>
                <a:ea typeface="+mn-ea"/>
                <a:cs typeface="+mn-cs"/>
              </a:rPr>
              <a:t>behind</a:t>
            </a:r>
            <a:r>
              <a:rPr lang="en-US" sz="1200" kern="1200" dirty="0">
                <a:solidFill>
                  <a:schemeClr val="tx1"/>
                </a:solidFill>
                <a:effectLst/>
                <a:latin typeface="+mn-lt"/>
                <a:ea typeface="+mn-ea"/>
                <a:cs typeface="+mn-cs"/>
              </a:rPr>
              <a:t> the president the photograph she takes can’t possibly be a selfie. </a:t>
            </a:r>
            <a:endParaRPr lang="en-US" dirty="0"/>
          </a:p>
        </p:txBody>
      </p:sp>
      <p:sp>
        <p:nvSpPr>
          <p:cNvPr id="4" name="Slide Number Placeholder 3"/>
          <p:cNvSpPr>
            <a:spLocks noGrp="1"/>
          </p:cNvSpPr>
          <p:nvPr>
            <p:ph type="sldNum" sz="quarter" idx="5"/>
          </p:nvPr>
        </p:nvSpPr>
        <p:spPr/>
        <p:txBody>
          <a:bodyPr/>
          <a:lstStyle/>
          <a:p>
            <a:fld id="{56E7C958-8FAF-7F4D-857A-3E244B669035}" type="slidenum">
              <a:rPr lang="en-GB" smtClean="0"/>
              <a:pPr/>
              <a:t>50</a:t>
            </a:fld>
            <a:endParaRPr lang="en-GB"/>
          </a:p>
        </p:txBody>
      </p:sp>
    </p:spTree>
    <p:extLst>
      <p:ext uri="{BB962C8B-B14F-4D97-AF65-F5344CB8AC3E}">
        <p14:creationId xmlns:p14="http://schemas.microsoft.com/office/powerpoint/2010/main" val="35815048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&gt;This comm</a:t>
            </a:r>
            <a:r>
              <a:rPr lang="en-US" sz="1200" b="0" kern="1200" dirty="0">
                <a:solidFill>
                  <a:schemeClr val="tx1"/>
                </a:solidFill>
                <a:effectLst/>
                <a:latin typeface="+mn-lt"/>
                <a:ea typeface="+mn-ea"/>
                <a:cs typeface="+mn-cs"/>
              </a:rPr>
              <a:t>a</a:t>
            </a:r>
            <a:r>
              <a:rPr lang="en-US" sz="1200" kern="1200" dirty="0">
                <a:solidFill>
                  <a:schemeClr val="tx1"/>
                </a:solidFill>
                <a:effectLst/>
                <a:latin typeface="+mn-lt"/>
                <a:ea typeface="+mn-ea"/>
                <a:cs typeface="+mn-cs"/>
              </a:rPr>
              <a:t>nd cannot be outsourced to the TV-camera. The only way to turn the objective photo into a selfie is to shoot back. </a:t>
            </a:r>
            <a:endParaRPr lang="en-US" dirty="0"/>
          </a:p>
        </p:txBody>
      </p:sp>
      <p:sp>
        <p:nvSpPr>
          <p:cNvPr id="4" name="Slide Number Placeholder 3"/>
          <p:cNvSpPr>
            <a:spLocks noGrp="1"/>
          </p:cNvSpPr>
          <p:nvPr>
            <p:ph type="sldNum" sz="quarter" idx="5"/>
          </p:nvPr>
        </p:nvSpPr>
        <p:spPr/>
        <p:txBody>
          <a:bodyPr/>
          <a:lstStyle/>
          <a:p>
            <a:fld id="{56E7C958-8FAF-7F4D-857A-3E244B669035}" type="slidenum">
              <a:rPr lang="en-GB" smtClean="0"/>
              <a:pPr/>
              <a:t>52</a:t>
            </a:fld>
            <a:endParaRPr lang="en-GB"/>
          </a:p>
        </p:txBody>
      </p:sp>
    </p:spTree>
    <p:extLst>
      <p:ext uri="{BB962C8B-B14F-4D97-AF65-F5344CB8AC3E}">
        <p14:creationId xmlns:p14="http://schemas.microsoft.com/office/powerpoint/2010/main" val="4726529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Millennials are not equipped to be inactive, they nurture the belief that p</a:t>
            </a:r>
            <a:r>
              <a:rPr lang="en-US" sz="1200" b="1" kern="1200" dirty="0">
                <a:solidFill>
                  <a:schemeClr val="tx1"/>
                </a:solidFill>
                <a:effectLst/>
                <a:latin typeface="+mn-lt"/>
                <a:ea typeface="+mn-ea"/>
                <a:cs typeface="+mn-cs"/>
              </a:rPr>
              <a:t>a</a:t>
            </a:r>
            <a:r>
              <a:rPr lang="en-US" sz="1200" kern="1200" dirty="0">
                <a:solidFill>
                  <a:schemeClr val="tx1"/>
                </a:solidFill>
                <a:effectLst/>
                <a:latin typeface="+mn-lt"/>
                <a:ea typeface="+mn-ea"/>
                <a:cs typeface="+mn-cs"/>
              </a:rPr>
              <a:t>tiently reading something or listening to somebody denote a pass</a:t>
            </a:r>
            <a:r>
              <a:rPr lang="en-US" sz="1200" b="1" kern="1200" dirty="0">
                <a:solidFill>
                  <a:schemeClr val="tx1"/>
                </a:solidFill>
                <a:effectLst/>
                <a:latin typeface="+mn-lt"/>
                <a:ea typeface="+mn-ea"/>
                <a:cs typeface="+mn-cs"/>
              </a:rPr>
              <a:t>i</a:t>
            </a:r>
            <a:r>
              <a:rPr lang="en-US" sz="1200" kern="1200" dirty="0">
                <a:solidFill>
                  <a:schemeClr val="tx1"/>
                </a:solidFill>
                <a:effectLst/>
                <a:latin typeface="+mn-lt"/>
                <a:ea typeface="+mn-ea"/>
                <a:cs typeface="+mn-cs"/>
              </a:rPr>
              <a:t>vity that should be avoided at all costs. </a:t>
            </a:r>
            <a:endParaRPr lang="en-US" dirty="0"/>
          </a:p>
        </p:txBody>
      </p:sp>
      <p:sp>
        <p:nvSpPr>
          <p:cNvPr id="4" name="Slide Number Placeholder 3"/>
          <p:cNvSpPr>
            <a:spLocks noGrp="1"/>
          </p:cNvSpPr>
          <p:nvPr>
            <p:ph type="sldNum" sz="quarter" idx="5"/>
          </p:nvPr>
        </p:nvSpPr>
        <p:spPr/>
        <p:txBody>
          <a:bodyPr/>
          <a:lstStyle/>
          <a:p>
            <a:fld id="{56E7C958-8FAF-7F4D-857A-3E244B669035}" type="slidenum">
              <a:rPr lang="en-GB" smtClean="0"/>
              <a:pPr/>
              <a:t>53</a:t>
            </a:fld>
            <a:endParaRPr lang="en-GB"/>
          </a:p>
        </p:txBody>
      </p:sp>
    </p:spTree>
    <p:extLst>
      <p:ext uri="{BB962C8B-B14F-4D97-AF65-F5344CB8AC3E}">
        <p14:creationId xmlns:p14="http://schemas.microsoft.com/office/powerpoint/2010/main" val="35118082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Values such as contemplation, or even solitude are foreign concepts to the Generation Like. If one wishes to bring them back into their lives, one may need special measures.</a:t>
            </a:r>
            <a:r>
              <a:rPr lang="en-US" dirty="0">
                <a:effectLst/>
              </a:rPr>
              <a:t> </a:t>
            </a:r>
            <a:endParaRPr lang="en-US" dirty="0"/>
          </a:p>
        </p:txBody>
      </p:sp>
      <p:sp>
        <p:nvSpPr>
          <p:cNvPr id="4" name="Slide Number Placeholder 3"/>
          <p:cNvSpPr>
            <a:spLocks noGrp="1"/>
          </p:cNvSpPr>
          <p:nvPr>
            <p:ph type="sldNum" sz="quarter" idx="5"/>
          </p:nvPr>
        </p:nvSpPr>
        <p:spPr/>
        <p:txBody>
          <a:bodyPr/>
          <a:lstStyle/>
          <a:p>
            <a:fld id="{56E7C958-8FAF-7F4D-857A-3E244B669035}" type="slidenum">
              <a:rPr lang="en-GB" smtClean="0"/>
              <a:pPr/>
              <a:t>55</a:t>
            </a:fld>
            <a:endParaRPr lang="en-GB"/>
          </a:p>
        </p:txBody>
      </p:sp>
    </p:spTree>
    <p:extLst>
      <p:ext uri="{BB962C8B-B14F-4D97-AF65-F5344CB8AC3E}">
        <p14:creationId xmlns:p14="http://schemas.microsoft.com/office/powerpoint/2010/main" val="32507925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How could one win this competition? Answer: by having the most stable heart rate among all participants. Who do you think won? A well-known 28 year-old local rapper who was so physically and mentally exhausted from preparing an album that he “just wanted to relax for a while.” </a:t>
            </a:r>
            <a:endParaRPr lang="en-US" dirty="0"/>
          </a:p>
        </p:txBody>
      </p:sp>
      <p:sp>
        <p:nvSpPr>
          <p:cNvPr id="4" name="Slide Number Placeholder 3"/>
          <p:cNvSpPr>
            <a:spLocks noGrp="1"/>
          </p:cNvSpPr>
          <p:nvPr>
            <p:ph type="sldNum" sz="quarter" idx="5"/>
          </p:nvPr>
        </p:nvSpPr>
        <p:spPr/>
        <p:txBody>
          <a:bodyPr/>
          <a:lstStyle/>
          <a:p>
            <a:fld id="{56E7C958-8FAF-7F4D-857A-3E244B669035}" type="slidenum">
              <a:rPr lang="en-GB" smtClean="0"/>
              <a:pPr/>
              <a:t>57</a:t>
            </a:fld>
            <a:endParaRPr lang="en-GB"/>
          </a:p>
        </p:txBody>
      </p:sp>
    </p:spTree>
    <p:extLst>
      <p:ext uri="{BB962C8B-B14F-4D97-AF65-F5344CB8AC3E}">
        <p14:creationId xmlns:p14="http://schemas.microsoft.com/office/powerpoint/2010/main" val="42816620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good </a:t>
            </a:r>
            <a:r>
              <a:rPr lang="en-US" sz="1200" i="1" kern="1200" dirty="0">
                <a:solidFill>
                  <a:schemeClr val="tx1"/>
                </a:solidFill>
                <a:effectLst/>
                <a:latin typeface="+mn-lt"/>
                <a:ea typeface="+mn-ea"/>
                <a:cs typeface="+mn-cs"/>
              </a:rPr>
              <a:t>prior to the fact</a:t>
            </a:r>
            <a:r>
              <a:rPr lang="en-US" sz="1200" kern="1200" dirty="0">
                <a:solidFill>
                  <a:schemeClr val="tx1"/>
                </a:solidFill>
                <a:effectLst/>
                <a:latin typeface="+mn-lt"/>
                <a:ea typeface="+mn-ea"/>
                <a:cs typeface="+mn-cs"/>
              </a:rPr>
              <a:t>-comment on this space-out event in Seoul is a sculpture by the city’s own Nam June Paik, father of video art. </a:t>
            </a:r>
            <a:endParaRPr lang="en-US" dirty="0"/>
          </a:p>
        </p:txBody>
      </p:sp>
      <p:sp>
        <p:nvSpPr>
          <p:cNvPr id="4" name="Slide Number Placeholder 3"/>
          <p:cNvSpPr>
            <a:spLocks noGrp="1"/>
          </p:cNvSpPr>
          <p:nvPr>
            <p:ph type="sldNum" sz="quarter" idx="5"/>
          </p:nvPr>
        </p:nvSpPr>
        <p:spPr/>
        <p:txBody>
          <a:bodyPr/>
          <a:lstStyle/>
          <a:p>
            <a:fld id="{56E7C958-8FAF-7F4D-857A-3E244B669035}" type="slidenum">
              <a:rPr lang="en-GB" smtClean="0"/>
              <a:pPr/>
              <a:t>58</a:t>
            </a:fld>
            <a:endParaRPr lang="en-GB"/>
          </a:p>
        </p:txBody>
      </p:sp>
    </p:spTree>
    <p:extLst>
      <p:ext uri="{BB962C8B-B14F-4D97-AF65-F5344CB8AC3E}">
        <p14:creationId xmlns:p14="http://schemas.microsoft.com/office/powerpoint/2010/main" val="185071430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&gt; But: In a certain sense, the picture of the Millennial eating soup is nothing but an update of Paik’s video sculptures, though it misses the camera. But: …</a:t>
            </a:r>
            <a:endParaRPr lang="en-US" dirty="0"/>
          </a:p>
        </p:txBody>
      </p:sp>
      <p:sp>
        <p:nvSpPr>
          <p:cNvPr id="4" name="Slide Number Placeholder 3"/>
          <p:cNvSpPr>
            <a:spLocks noGrp="1"/>
          </p:cNvSpPr>
          <p:nvPr>
            <p:ph type="sldNum" sz="quarter" idx="5"/>
          </p:nvPr>
        </p:nvSpPr>
        <p:spPr/>
        <p:txBody>
          <a:bodyPr/>
          <a:lstStyle/>
          <a:p>
            <a:fld id="{56E7C958-8FAF-7F4D-857A-3E244B669035}" type="slidenum">
              <a:rPr lang="en-GB" smtClean="0"/>
              <a:pPr/>
              <a:t>60</a:t>
            </a:fld>
            <a:endParaRPr lang="en-GB"/>
          </a:p>
        </p:txBody>
      </p:sp>
    </p:spTree>
    <p:extLst>
      <p:ext uri="{BB962C8B-B14F-4D97-AF65-F5344CB8AC3E}">
        <p14:creationId xmlns:p14="http://schemas.microsoft.com/office/powerpoint/2010/main" val="33999367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&gt;This ‘camera’ [the algorithm] provides a timely update to the Cartesian cogito</a:t>
            </a:r>
            <a:r>
              <a:rPr lang="en-US" dirty="0">
                <a:effectLst/>
              </a:rPr>
              <a:t> </a:t>
            </a:r>
            <a:endParaRPr lang="en-US" dirty="0"/>
          </a:p>
        </p:txBody>
      </p:sp>
      <p:sp>
        <p:nvSpPr>
          <p:cNvPr id="4" name="Slide Number Placeholder 3"/>
          <p:cNvSpPr>
            <a:spLocks noGrp="1"/>
          </p:cNvSpPr>
          <p:nvPr>
            <p:ph type="sldNum" sz="quarter" idx="5"/>
          </p:nvPr>
        </p:nvSpPr>
        <p:spPr/>
        <p:txBody>
          <a:bodyPr/>
          <a:lstStyle/>
          <a:p>
            <a:fld id="{56E7C958-8FAF-7F4D-857A-3E244B669035}" type="slidenum">
              <a:rPr lang="en-GB" smtClean="0"/>
              <a:pPr/>
              <a:t>61</a:t>
            </a:fld>
            <a:endParaRPr lang="en-GB"/>
          </a:p>
        </p:txBody>
      </p:sp>
    </p:spTree>
    <p:extLst>
      <p:ext uri="{BB962C8B-B14F-4D97-AF65-F5344CB8AC3E}">
        <p14:creationId xmlns:p14="http://schemas.microsoft.com/office/powerpoint/2010/main" val="100260172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E7C958-8FAF-7F4D-857A-3E244B669035}" type="slidenum">
              <a:rPr lang="en-GB" smtClean="0"/>
              <a:pPr/>
              <a:t>62</a:t>
            </a:fld>
            <a:endParaRPr lang="en-GB"/>
          </a:p>
        </p:txBody>
      </p:sp>
    </p:spTree>
    <p:extLst>
      <p:ext uri="{BB962C8B-B14F-4D97-AF65-F5344CB8AC3E}">
        <p14:creationId xmlns:p14="http://schemas.microsoft.com/office/powerpoint/2010/main" val="31058585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E7C958-8FAF-7F4D-857A-3E244B669035}" type="slidenum">
              <a:rPr lang="en-GB" smtClean="0"/>
              <a:pPr/>
              <a:t>63</a:t>
            </a:fld>
            <a:endParaRPr lang="en-GB"/>
          </a:p>
        </p:txBody>
      </p:sp>
    </p:spTree>
    <p:extLst>
      <p:ext uri="{BB962C8B-B14F-4D97-AF65-F5344CB8AC3E}">
        <p14:creationId xmlns:p14="http://schemas.microsoft.com/office/powerpoint/2010/main" val="15988886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&gt; Even texts I </a:t>
            </a:r>
            <a:r>
              <a:rPr lang="en-US" sz="1200" b="0" kern="1200" dirty="0">
                <a:solidFill>
                  <a:schemeClr val="tx1"/>
                </a:solidFill>
                <a:effectLst/>
                <a:latin typeface="+mn-lt"/>
                <a:ea typeface="+mn-ea"/>
                <a:cs typeface="+mn-cs"/>
              </a:rPr>
              <a:t>do</a:t>
            </a:r>
            <a:r>
              <a:rPr lang="en-US" sz="1200" kern="1200" dirty="0">
                <a:solidFill>
                  <a:schemeClr val="tx1"/>
                </a:solidFill>
                <a:effectLst/>
                <a:latin typeface="+mn-lt"/>
                <a:ea typeface="+mn-ea"/>
                <a:cs typeface="+mn-cs"/>
              </a:rPr>
              <a:t> write myself (in a post or as comment on somebody else’s post) will be captured in that framework: </a:t>
            </a:r>
            <a:r>
              <a:rPr lang="en-US" sz="1200" kern="1200" dirty="0" err="1">
                <a:solidFill>
                  <a:schemeClr val="tx1"/>
                </a:solidFill>
                <a:effectLst/>
                <a:latin typeface="+mn-lt"/>
                <a:ea typeface="+mn-ea"/>
                <a:cs typeface="+mn-cs"/>
              </a:rPr>
              <a:t>verb</a:t>
            </a:r>
            <a:r>
              <a:rPr lang="en-US" sz="1200" b="1" kern="1200" dirty="0" err="1">
                <a:solidFill>
                  <a:schemeClr val="tx1"/>
                </a:solidFill>
                <a:effectLst/>
                <a:latin typeface="+mn-lt"/>
                <a:ea typeface="+mn-ea"/>
                <a:cs typeface="+mn-cs"/>
              </a:rPr>
              <a:t>a</a:t>
            </a:r>
            <a:r>
              <a:rPr lang="en-US" sz="1200" kern="1200" dirty="0" err="1">
                <a:solidFill>
                  <a:schemeClr val="tx1"/>
                </a:solidFill>
                <a:effectLst/>
                <a:latin typeface="+mn-lt"/>
                <a:ea typeface="+mn-ea"/>
                <a:cs typeface="+mn-cs"/>
              </a:rPr>
              <a:t>t</a:t>
            </a:r>
            <a:r>
              <a:rPr lang="en-US" sz="1200" i="0" kern="1200" dirty="0" err="1">
                <a:solidFill>
                  <a:schemeClr val="tx1"/>
                </a:solidFill>
                <a:effectLst/>
                <a:latin typeface="+mn-lt"/>
                <a:ea typeface="+mn-ea"/>
                <a:cs typeface="+mn-cs"/>
              </a:rPr>
              <a:t>u</a:t>
            </a:r>
            <a:r>
              <a:rPr lang="en-US" sz="1200" kern="1200" dirty="0" err="1">
                <a:solidFill>
                  <a:schemeClr val="tx1"/>
                </a:solidFill>
                <a:effectLst/>
                <a:latin typeface="+mn-lt"/>
                <a:ea typeface="+mn-ea"/>
                <a:cs typeface="+mn-cs"/>
              </a:rPr>
              <a:t>m</a:t>
            </a:r>
            <a:r>
              <a:rPr lang="en-US" sz="1200" kern="1200" dirty="0">
                <a:solidFill>
                  <a:schemeClr val="tx1"/>
                </a:solidFill>
                <a:effectLst/>
                <a:latin typeface="+mn-lt"/>
                <a:ea typeface="+mn-ea"/>
                <a:cs typeface="+mn-cs"/>
              </a:rPr>
              <a:t>, in real-time, as opposed to a summary, as one would do in a diary entry</a:t>
            </a:r>
            <a:r>
              <a:rPr lang="en-US" dirty="0">
                <a:effectLst/>
              </a:rPr>
              <a:t> </a:t>
            </a:r>
            <a:endParaRPr lang="en-US" dirty="0"/>
          </a:p>
        </p:txBody>
      </p:sp>
      <p:sp>
        <p:nvSpPr>
          <p:cNvPr id="4" name="Slide Number Placeholder 3"/>
          <p:cNvSpPr>
            <a:spLocks noGrp="1"/>
          </p:cNvSpPr>
          <p:nvPr>
            <p:ph type="sldNum" sz="quarter" idx="5"/>
          </p:nvPr>
        </p:nvSpPr>
        <p:spPr/>
        <p:txBody>
          <a:bodyPr/>
          <a:lstStyle/>
          <a:p>
            <a:fld id="{56E7C958-8FAF-7F4D-857A-3E244B669035}" type="slidenum">
              <a:rPr lang="en-GB" smtClean="0"/>
              <a:pPr/>
              <a:t>64</a:t>
            </a:fld>
            <a:endParaRPr lang="en-GB"/>
          </a:p>
        </p:txBody>
      </p:sp>
    </p:spTree>
    <p:extLst>
      <p:ext uri="{BB962C8B-B14F-4D97-AF65-F5344CB8AC3E}">
        <p14:creationId xmlns:p14="http://schemas.microsoft.com/office/powerpoint/2010/main" val="245703092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DE" dirty="0"/>
              <a:t>(A </a:t>
            </a:r>
            <a:r>
              <a:rPr lang="de-DE" dirty="0" err="1"/>
              <a:t>Woman</a:t>
            </a:r>
            <a:r>
              <a:rPr lang="de-DE" dirty="0"/>
              <a:t> Reading </a:t>
            </a:r>
            <a:r>
              <a:rPr lang="de-DE" dirty="0" err="1"/>
              <a:t>by</a:t>
            </a:r>
            <a:r>
              <a:rPr lang="de-DE" dirty="0"/>
              <a:t> Ivan </a:t>
            </a:r>
            <a:r>
              <a:rPr lang="de-DE" dirty="0" err="1"/>
              <a:t>Olinsky</a:t>
            </a:r>
            <a:r>
              <a:rPr lang="de-DE" dirty="0"/>
              <a:t>, Young Girl Reading </a:t>
            </a:r>
            <a:r>
              <a:rPr lang="de-DE" dirty="0" err="1"/>
              <a:t>by</a:t>
            </a:r>
            <a:r>
              <a:rPr lang="de-DE" dirty="0"/>
              <a:t> Pablo Picasso)</a:t>
            </a:r>
            <a:endParaRPr lang="en-GB" dirty="0"/>
          </a:p>
        </p:txBody>
      </p:sp>
      <p:sp>
        <p:nvSpPr>
          <p:cNvPr id="4" name="Foliennummernplatzhalter 3"/>
          <p:cNvSpPr>
            <a:spLocks noGrp="1"/>
          </p:cNvSpPr>
          <p:nvPr>
            <p:ph type="sldNum" sz="quarter" idx="10"/>
          </p:nvPr>
        </p:nvSpPr>
        <p:spPr/>
        <p:txBody>
          <a:bodyPr/>
          <a:lstStyle/>
          <a:p>
            <a:fld id="{56E7C958-8FAF-7F4D-857A-3E244B669035}" type="slidenum">
              <a:rPr lang="en-GB" smtClean="0"/>
              <a:pPr/>
              <a:t>68</a:t>
            </a:fld>
            <a:endParaRPr lang="en-GB"/>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&gt;Half a century later, French philosopher Baudrillard dramatizes such self-annunciation of material things as battle between objects and subjects</a:t>
            </a:r>
            <a:endParaRPr lang="en-US" dirty="0"/>
          </a:p>
        </p:txBody>
      </p:sp>
      <p:sp>
        <p:nvSpPr>
          <p:cNvPr id="4" name="Slide Number Placeholder 3"/>
          <p:cNvSpPr>
            <a:spLocks noGrp="1"/>
          </p:cNvSpPr>
          <p:nvPr>
            <p:ph type="sldNum" sz="quarter" idx="5"/>
          </p:nvPr>
        </p:nvSpPr>
        <p:spPr/>
        <p:txBody>
          <a:bodyPr/>
          <a:lstStyle/>
          <a:p>
            <a:fld id="{56E7C958-8FAF-7F4D-857A-3E244B669035}" type="slidenum">
              <a:rPr lang="en-GB" smtClean="0"/>
              <a:pPr/>
              <a:t>69</a:t>
            </a:fld>
            <a:endParaRPr lang="en-GB"/>
          </a:p>
        </p:txBody>
      </p:sp>
    </p:spTree>
    <p:extLst>
      <p:ext uri="{BB962C8B-B14F-4D97-AF65-F5344CB8AC3E}">
        <p14:creationId xmlns:p14="http://schemas.microsoft.com/office/powerpoint/2010/main" val="257764359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GB" dirty="0"/>
          </a:p>
        </p:txBody>
      </p:sp>
      <p:sp>
        <p:nvSpPr>
          <p:cNvPr id="4" name="Foliennummernplatzhalter 3"/>
          <p:cNvSpPr>
            <a:spLocks noGrp="1"/>
          </p:cNvSpPr>
          <p:nvPr>
            <p:ph type="sldNum" sz="quarter" idx="10"/>
          </p:nvPr>
        </p:nvSpPr>
        <p:spPr/>
        <p:txBody>
          <a:bodyPr/>
          <a:lstStyle/>
          <a:p>
            <a:fld id="{56E7C958-8FAF-7F4D-857A-3E244B669035}" type="slidenum">
              <a:rPr lang="en-GB" smtClean="0"/>
              <a:pPr/>
              <a:t>71</a:t>
            </a:fld>
            <a:endParaRPr lang="en-GB"/>
          </a:p>
        </p:txBody>
      </p:sp>
    </p:spTree>
    <p:extLst>
      <p:ext uri="{BB962C8B-B14F-4D97-AF65-F5344CB8AC3E}">
        <p14:creationId xmlns:p14="http://schemas.microsoft.com/office/powerpoint/2010/main" val="221489232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&gt; Here light does not originate from outside the stained glass but from inside the machine. This light is similar to the light to which </a:t>
            </a:r>
            <a:r>
              <a:rPr lang="en-US" sz="1200" kern="1200" dirty="0" err="1">
                <a:solidFill>
                  <a:schemeClr val="tx1"/>
                </a:solidFill>
                <a:effectLst/>
                <a:latin typeface="+mn-lt"/>
                <a:ea typeface="+mn-ea"/>
                <a:cs typeface="+mn-cs"/>
              </a:rPr>
              <a:t>Kracauer</a:t>
            </a:r>
            <a:r>
              <a:rPr lang="en-US" sz="1200" kern="1200" dirty="0">
                <a:solidFill>
                  <a:schemeClr val="tx1"/>
                </a:solidFill>
                <a:effectLst/>
                <a:latin typeface="+mn-lt"/>
                <a:ea typeface="+mn-ea"/>
                <a:cs typeface="+mn-cs"/>
              </a:rPr>
              <a:t> refers in his 1930 essay </a:t>
            </a:r>
            <a:r>
              <a:rPr lang="en-US" sz="1200" i="1" kern="1200" dirty="0">
                <a:solidFill>
                  <a:schemeClr val="tx1"/>
                </a:solidFill>
                <a:effectLst/>
                <a:latin typeface="+mn-lt"/>
                <a:ea typeface="+mn-ea"/>
                <a:cs typeface="+mn-cs"/>
              </a:rPr>
              <a:t>The S</a:t>
            </a:r>
            <a:r>
              <a:rPr lang="en-US" sz="1200" b="1" i="1" kern="1200" dirty="0">
                <a:solidFill>
                  <a:schemeClr val="tx1"/>
                </a:solidFill>
                <a:effectLst/>
                <a:latin typeface="+mn-lt"/>
                <a:ea typeface="+mn-ea"/>
                <a:cs typeface="+mn-cs"/>
              </a:rPr>
              <a:t>a</a:t>
            </a:r>
            <a:r>
              <a:rPr lang="en-US" sz="1200" i="1" kern="1200" dirty="0">
                <a:solidFill>
                  <a:schemeClr val="tx1"/>
                </a:solidFill>
                <a:effectLst/>
                <a:latin typeface="+mn-lt"/>
                <a:ea typeface="+mn-ea"/>
                <a:cs typeface="+mn-cs"/>
              </a:rPr>
              <a:t>laried Masses. …</a:t>
            </a:r>
            <a:endParaRPr lang="en-GB" dirty="0"/>
          </a:p>
        </p:txBody>
      </p:sp>
      <p:sp>
        <p:nvSpPr>
          <p:cNvPr id="4" name="Foliennummernplatzhalter 3"/>
          <p:cNvSpPr>
            <a:spLocks noGrp="1"/>
          </p:cNvSpPr>
          <p:nvPr>
            <p:ph type="sldNum" sz="quarter" idx="10"/>
          </p:nvPr>
        </p:nvSpPr>
        <p:spPr/>
        <p:txBody>
          <a:bodyPr/>
          <a:lstStyle/>
          <a:p>
            <a:fld id="{56E7C958-8FAF-7F4D-857A-3E244B669035}" type="slidenum">
              <a:rPr lang="en-GB" smtClean="0"/>
              <a:pPr/>
              <a:t>74</a:t>
            </a:fld>
            <a:endParaRPr lang="en-GB"/>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GB" dirty="0" err="1"/>
              <a:t>Galeries</a:t>
            </a:r>
            <a:r>
              <a:rPr lang="en-GB" baseline="0" dirty="0"/>
              <a:t> Lafayette</a:t>
            </a:r>
            <a:endParaRPr lang="en-GB" dirty="0"/>
          </a:p>
        </p:txBody>
      </p:sp>
      <p:sp>
        <p:nvSpPr>
          <p:cNvPr id="4" name="Foliennummernplatzhalter 3"/>
          <p:cNvSpPr>
            <a:spLocks noGrp="1"/>
          </p:cNvSpPr>
          <p:nvPr>
            <p:ph type="sldNum" sz="quarter" idx="10"/>
          </p:nvPr>
        </p:nvSpPr>
        <p:spPr/>
        <p:txBody>
          <a:bodyPr/>
          <a:lstStyle/>
          <a:p>
            <a:fld id="{56E7C958-8FAF-7F4D-857A-3E244B669035}" type="slidenum">
              <a:rPr lang="en-GB" smtClean="0"/>
              <a:pPr/>
              <a:t>75</a:t>
            </a:fld>
            <a:endParaRPr lang="en-GB"/>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sz="1200" i="0" kern="1200" dirty="0">
                <a:solidFill>
                  <a:schemeClr val="tx1"/>
                </a:solidFill>
                <a:effectLst/>
                <a:latin typeface="+mn-lt"/>
                <a:ea typeface="+mn-ea"/>
                <a:cs typeface="+mn-cs"/>
              </a:rPr>
              <a:t>the permanent illumination, the dizzying glare of screens in contemporary society with its culture of consumption and its cultural industry does not foster enlightenment</a:t>
            </a:r>
            <a:r>
              <a:rPr lang="en-US" i="0" dirty="0">
                <a:effectLst/>
              </a:rPr>
              <a:t> </a:t>
            </a:r>
            <a:endParaRPr lang="en-GB" i="0" dirty="0"/>
          </a:p>
        </p:txBody>
      </p:sp>
      <p:sp>
        <p:nvSpPr>
          <p:cNvPr id="4" name="Foliennummernplatzhalter 3"/>
          <p:cNvSpPr>
            <a:spLocks noGrp="1"/>
          </p:cNvSpPr>
          <p:nvPr>
            <p:ph type="sldNum" sz="quarter" idx="10"/>
          </p:nvPr>
        </p:nvSpPr>
        <p:spPr/>
        <p:txBody>
          <a:bodyPr/>
          <a:lstStyle/>
          <a:p>
            <a:fld id="{56E7C958-8FAF-7F4D-857A-3E244B669035}" type="slidenum">
              <a:rPr lang="en-GB" smtClean="0"/>
              <a:pPr/>
              <a:t>76</a:t>
            </a:fld>
            <a:endParaRPr lang="en-GB"/>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a:t>
            </a:r>
            <a:r>
              <a:rPr lang="en-US"/>
              <a:t>Miniutes</a:t>
            </a:r>
          </a:p>
        </p:txBody>
      </p:sp>
      <p:sp>
        <p:nvSpPr>
          <p:cNvPr id="4" name="Slide Number Placeholder 3"/>
          <p:cNvSpPr>
            <a:spLocks noGrp="1"/>
          </p:cNvSpPr>
          <p:nvPr>
            <p:ph type="sldNum" sz="quarter" idx="5"/>
          </p:nvPr>
        </p:nvSpPr>
        <p:spPr/>
        <p:txBody>
          <a:bodyPr/>
          <a:lstStyle/>
          <a:p>
            <a:fld id="{56E7C958-8FAF-7F4D-857A-3E244B669035}" type="slidenum">
              <a:rPr lang="en-GB" smtClean="0"/>
              <a:pPr/>
              <a:t>80</a:t>
            </a:fld>
            <a:endParaRPr lang="en-GB"/>
          </a:p>
        </p:txBody>
      </p:sp>
    </p:spTree>
    <p:extLst>
      <p:ext uri="{BB962C8B-B14F-4D97-AF65-F5344CB8AC3E}">
        <p14:creationId xmlns:p14="http://schemas.microsoft.com/office/powerpoint/2010/main" val="3701449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CD19FB2-3AAB-4D03-B13A-2960828C78E3}" type="datetimeFigureOut">
              <a:rPr lang="en-US" smtClean="0"/>
              <a:pPr/>
              <a:t>10/27/18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351934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smtClean="0"/>
              <a:pPr/>
              <a:t>10/27/18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581030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39F4F5-F4D2-4D2A-AB60-88D37ADCB869}" type="datetimeFigureOut">
              <a:rPr lang="en-US" smtClean="0"/>
              <a:pPr/>
              <a:t>10/27/18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557810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smtClean="0"/>
              <a:pPr/>
              <a:t>10/27/18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146319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smtClean="0"/>
              <a:pPr/>
              <a:t>10/27/18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908194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smtClean="0"/>
              <a:pPr/>
              <a:t>10/27/18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00782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smtClean="0"/>
              <a:pPr/>
              <a:t>10/27/18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657821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7D1BD23-6E54-4D9D-AD88-A2813C73CC25}" type="datetimeFigureOut">
              <a:rPr lang="en-US" smtClean="0"/>
              <a:pPr/>
              <a:t>10/27/18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753799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1471A834-4F3C-4AF9-9C74-05EC35A0F292}" type="datetimeFigureOut">
              <a:rPr lang="en-US" smtClean="0"/>
              <a:pPr/>
              <a:t>10/27/18</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102246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80C674-7DFC-42FE-B9CD-82963CDB1557}" type="datetimeFigureOut">
              <a:rPr lang="en-US" smtClean="0"/>
              <a:pPr/>
              <a:t>10/27/18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2694067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76456F-F47D-4F25-8053-2A695DA0CA7D}" type="datetimeFigureOut">
              <a:rPr lang="en-US" smtClean="0"/>
              <a:pPr/>
              <a:t>10/27/18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8167315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5D6C7379-69CC-4837-9905-BEBA22830C8A}" type="datetimeFigureOut">
              <a:rPr lang="en-US" smtClean="0"/>
              <a:pPr/>
              <a:t>10/27/18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8849367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49EB8B7E-8AEE-4F10-BFEE-C999AD004D36}" type="datetimeFigureOut">
              <a:rPr lang="en-US" smtClean="0"/>
              <a:pPr/>
              <a:t>10/27/18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8071303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1CF1133-3259-4C45-BABA-5B62D9C6F78D}" type="datetimeFigureOut">
              <a:rPr lang="en-US" smtClean="0"/>
              <a:pPr/>
              <a:t>10/27/18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78354438"/>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1CF1133-3259-4C45-BABA-5B62D9C6F78D}" type="datetimeFigureOut">
              <a:rPr lang="en-US" smtClean="0"/>
              <a:pPr/>
              <a:t>10/27/18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892053144"/>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smtClean="0"/>
              <a:pPr/>
              <a:t>10/27/18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1538515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smtClean="0"/>
              <a:pPr/>
              <a:t>10/27/18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004844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51CF1133-3259-4C45-BABA-5B62D9C6F78D}" type="datetimeFigureOut">
              <a:rPr lang="en-US" smtClean="0"/>
              <a:pPr/>
              <a:t>10/27/18</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864546517"/>
      </p:ext>
    </p:extLst>
  </p:cSld>
  <p:clrMap bg1="dk1" tx1="lt1" bg2="dk2" tx2="lt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0" r:id="rId17"/>
  </p:sldLayoutIdLst>
  <p:hf sldNum="0" hdr="0" ftr="0" dt="0"/>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6.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60.jpeg"/></Relationships>
</file>

<file path=ppt/slides/_rels/slide6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8.jpeg"/><Relationship Id="rId7" Type="http://schemas.openxmlformats.org/officeDocument/2006/relationships/image" Target="../media/image72.jpeg"/><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6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5.tiff"/><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7.xml"/><Relationship Id="rId4" Type="http://schemas.openxmlformats.org/officeDocument/2006/relationships/image" Target="../media/image78.jpeg"/></Relationships>
</file>

<file path=ppt/slides/_rels/slide73.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5184" y="-191385"/>
            <a:ext cx="8676222" cy="1491588"/>
          </a:xfrm>
        </p:spPr>
        <p:txBody>
          <a:bodyPr>
            <a:normAutofit/>
          </a:bodyPr>
          <a:lstStyle/>
          <a:p>
            <a:r>
              <a:rPr lang="en-US" sz="3600" b="1" dirty="0"/>
              <a:t>Facebook Society: Losing Ourselves in Sharing Ourselves</a:t>
            </a:r>
            <a:endParaRPr lang="en-US" sz="2700" dirty="0"/>
          </a:p>
        </p:txBody>
      </p:sp>
      <p:pic>
        <p:nvPicPr>
          <p:cNvPr id="7" name="Bild 3" descr="Pokemon-riding-User.gif">
            <a:extLst>
              <a:ext uri="{FF2B5EF4-FFF2-40B4-BE49-F238E27FC236}">
                <a16:creationId xmlns:a16="http://schemas.microsoft.com/office/drawing/2014/main" id="{6B23AD8B-6D25-C141-8B9E-AB9A624D5B30}"/>
              </a:ext>
            </a:extLst>
          </p:cNvPr>
          <p:cNvPicPr>
            <a:picLocks noChangeAspect="1"/>
          </p:cNvPicPr>
          <p:nvPr/>
        </p:nvPicPr>
        <p:blipFill>
          <a:blip r:embed="rId3"/>
          <a:stretch>
            <a:fillRect/>
          </a:stretch>
        </p:blipFill>
        <p:spPr>
          <a:xfrm>
            <a:off x="3137668" y="1895625"/>
            <a:ext cx="4771254" cy="4771254"/>
          </a:xfrm>
          <a:prstGeom prst="rect">
            <a:avLst/>
          </a:prstGeom>
        </p:spPr>
      </p:pic>
      <p:sp>
        <p:nvSpPr>
          <p:cNvPr id="3" name="TextBox 2">
            <a:extLst>
              <a:ext uri="{FF2B5EF4-FFF2-40B4-BE49-F238E27FC236}">
                <a16:creationId xmlns:a16="http://schemas.microsoft.com/office/drawing/2014/main" id="{150DDBF2-0979-8F4A-A36D-C4019B70621E}"/>
              </a:ext>
            </a:extLst>
          </p:cNvPr>
          <p:cNvSpPr txBox="1"/>
          <p:nvPr/>
        </p:nvSpPr>
        <p:spPr>
          <a:xfrm>
            <a:off x="3935360" y="1288134"/>
            <a:ext cx="3175869" cy="461665"/>
          </a:xfrm>
          <a:prstGeom prst="rect">
            <a:avLst/>
          </a:prstGeom>
          <a:noFill/>
        </p:spPr>
        <p:txBody>
          <a:bodyPr wrap="none" rtlCol="0">
            <a:spAutoFit/>
          </a:bodyPr>
          <a:lstStyle/>
          <a:p>
            <a:r>
              <a:rPr lang="en-US" sz="2400" b="1" dirty="0"/>
              <a:t>Roberto Simanowski</a:t>
            </a:r>
            <a:endParaRPr lang="en-US" sz="2400" dirty="0"/>
          </a:p>
        </p:txBody>
      </p:sp>
    </p:spTree>
    <p:extLst>
      <p:ext uri="{BB962C8B-B14F-4D97-AF65-F5344CB8AC3E}">
        <p14:creationId xmlns:p14="http://schemas.microsoft.com/office/powerpoint/2010/main" val="1233805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49629"/>
            <a:ext cx="12450383" cy="7209993"/>
          </a:xfrm>
          <a:prstGeom prst="rect">
            <a:avLst/>
          </a:prstGeom>
        </p:spPr>
      </p:pic>
    </p:spTree>
    <p:extLst>
      <p:ext uri="{BB962C8B-B14F-4D97-AF65-F5344CB8AC3E}">
        <p14:creationId xmlns:p14="http://schemas.microsoft.com/office/powerpoint/2010/main" val="19624080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 6" descr="Faust_im_Studierzimmer.jpg"/>
          <p:cNvPicPr>
            <a:picLocks noChangeAspect="1"/>
          </p:cNvPicPr>
          <p:nvPr/>
        </p:nvPicPr>
        <p:blipFill>
          <a:blip r:embed="rId3"/>
          <a:stretch>
            <a:fillRect/>
          </a:stretch>
        </p:blipFill>
        <p:spPr>
          <a:xfrm>
            <a:off x="360886" y="274320"/>
            <a:ext cx="4631738" cy="6348054"/>
          </a:xfrm>
          <a:prstGeom prst="rect">
            <a:avLst/>
          </a:prstGeom>
        </p:spPr>
      </p:pic>
      <p:sp>
        <p:nvSpPr>
          <p:cNvPr id="3" name="Rounded Rectangle 2">
            <a:extLst>
              <a:ext uri="{FF2B5EF4-FFF2-40B4-BE49-F238E27FC236}">
                <a16:creationId xmlns:a16="http://schemas.microsoft.com/office/drawing/2014/main" id="{0FFABF7B-7415-F14B-82FA-38CAF2A46A69}"/>
              </a:ext>
            </a:extLst>
          </p:cNvPr>
          <p:cNvSpPr/>
          <p:nvPr/>
        </p:nvSpPr>
        <p:spPr>
          <a:xfrm>
            <a:off x="4608576" y="274320"/>
            <a:ext cx="7402974" cy="4777408"/>
          </a:xfrm>
          <a:prstGeom prst="roundRect">
            <a:avLst/>
          </a:prstGeom>
          <a:solidFill>
            <a:schemeClr val="accent1">
              <a:alpha val="7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608576" y="-36576"/>
            <a:ext cx="7402974" cy="4769354"/>
          </a:xfrm>
        </p:spPr>
        <p:txBody>
          <a:bodyPr>
            <a:noAutofit/>
          </a:bodyPr>
          <a:lstStyle/>
          <a:p>
            <a:r>
              <a:rPr lang="en-US" sz="2800" dirty="0"/>
              <a:t>Ah! Now I’ve </a:t>
            </a:r>
            <a:r>
              <a:rPr lang="en-US" sz="2800" i="1" dirty="0"/>
              <a:t>done</a:t>
            </a:r>
            <a:r>
              <a:rPr lang="en-US" sz="2800" dirty="0"/>
              <a:t> Philosophy,</a:t>
            </a:r>
            <a:br>
              <a:rPr lang="de-DE" sz="2800" dirty="0"/>
            </a:br>
            <a:r>
              <a:rPr lang="en-US" sz="2800" dirty="0"/>
              <a:t>I’ve finished Law and Medicine,</a:t>
            </a:r>
            <a:br>
              <a:rPr lang="de-DE" sz="2800" dirty="0"/>
            </a:br>
            <a:r>
              <a:rPr lang="en-US" sz="2800" dirty="0"/>
              <a:t>And sadly even Theology:</a:t>
            </a:r>
            <a:br>
              <a:rPr lang="de-DE" sz="2800" dirty="0"/>
            </a:br>
            <a:r>
              <a:rPr lang="en-US" sz="2800" dirty="0"/>
              <a:t>Taken fierce pains, from end to end.</a:t>
            </a:r>
            <a:br>
              <a:rPr lang="de-DE" sz="2800" dirty="0"/>
            </a:br>
            <a:r>
              <a:rPr lang="en-US" sz="2800" dirty="0"/>
              <a:t>Now here I am, a fool for sure!</a:t>
            </a:r>
            <a:br>
              <a:rPr lang="de-DE" sz="2800" dirty="0"/>
            </a:br>
            <a:r>
              <a:rPr lang="en-US" sz="2800" dirty="0"/>
              <a:t>No wiser than I was before ...</a:t>
            </a:r>
            <a:br>
              <a:rPr lang="en-US" sz="2800" dirty="0"/>
            </a:br>
            <a:br>
              <a:rPr lang="en-US" sz="2800" dirty="0"/>
            </a:br>
            <a:r>
              <a:rPr lang="en-US" sz="2800" dirty="0"/>
              <a:t>What’s worth knowing, I can’t say,</a:t>
            </a:r>
            <a:br>
              <a:rPr lang="de-DE" sz="2800" dirty="0"/>
            </a:br>
            <a:r>
              <a:rPr lang="en-US" sz="2800" dirty="0"/>
              <a:t>I can’t say what I should teach</a:t>
            </a:r>
            <a:br>
              <a:rPr lang="de-DE" sz="2800" dirty="0"/>
            </a:br>
            <a:r>
              <a:rPr lang="en-US" sz="2800" dirty="0"/>
              <a:t>To make men better or convert each.</a:t>
            </a:r>
            <a:endParaRPr lang="de-DE" sz="2800" dirty="0"/>
          </a:p>
        </p:txBody>
      </p:sp>
      <p:sp>
        <p:nvSpPr>
          <p:cNvPr id="6" name="Rounded Rectangle 5">
            <a:extLst>
              <a:ext uri="{FF2B5EF4-FFF2-40B4-BE49-F238E27FC236}">
                <a16:creationId xmlns:a16="http://schemas.microsoft.com/office/drawing/2014/main" id="{D6319C18-6878-CE46-B061-4AD95C816227}"/>
              </a:ext>
            </a:extLst>
          </p:cNvPr>
          <p:cNvSpPr/>
          <p:nvPr/>
        </p:nvSpPr>
        <p:spPr>
          <a:xfrm>
            <a:off x="3529584" y="5290972"/>
            <a:ext cx="8481967" cy="1164692"/>
          </a:xfrm>
          <a:prstGeom prst="roundRect">
            <a:avLst/>
          </a:prstGeom>
          <a:solidFill>
            <a:schemeClr val="accent1">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3182112" y="5431536"/>
            <a:ext cx="9199644" cy="1318885"/>
          </a:xfrm>
          <a:prstGeom prst="rect">
            <a:avLst/>
          </a:prstGeom>
        </p:spPr>
        <p:txBody>
          <a:bodyPr vert="horz" lIns="91440" tIns="45720" rIns="91440" bIns="45720" rtlCol="0" anchor="b">
            <a:noAutofit/>
          </a:bodyPr>
          <a:lstStyle/>
          <a:p>
            <a:pPr algn="ctr">
              <a:spcBef>
                <a:spcPct val="0"/>
              </a:spcBef>
            </a:pPr>
            <a:r>
              <a:rPr lang="de-DE" sz="2800" cap="all" dirty="0">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rPr>
              <a:t>... </a:t>
            </a:r>
            <a:r>
              <a:rPr lang="de-DE" sz="2800" cap="all" dirty="0" err="1">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rPr>
              <a:t>Understand</a:t>
            </a:r>
            <a:r>
              <a:rPr lang="de-DE" sz="2800" cap="all" dirty="0">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rPr>
              <a:t> </a:t>
            </a:r>
            <a:r>
              <a:rPr lang="de-DE" sz="2800" cap="all" dirty="0" err="1">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rPr>
              <a:t>whatever</a:t>
            </a:r>
            <a:endParaRPr lang="de-DE" sz="2800" cap="all" dirty="0">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endParaRPr>
          </a:p>
          <a:p>
            <a:pPr algn="ctr">
              <a:spcBef>
                <a:spcPct val="0"/>
              </a:spcBef>
            </a:pPr>
            <a:r>
              <a:rPr lang="de-DE" sz="2800" cap="all" dirty="0" err="1">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rPr>
              <a:t>Binds</a:t>
            </a:r>
            <a:r>
              <a:rPr lang="de-DE" sz="2800" cap="all" dirty="0">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rPr>
              <a:t> </a:t>
            </a:r>
            <a:r>
              <a:rPr lang="de-DE" sz="2800" cap="all" dirty="0" err="1">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rPr>
              <a:t>the</a:t>
            </a:r>
            <a:r>
              <a:rPr lang="de-DE" sz="2800" cap="all" dirty="0">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rPr>
              <a:t> </a:t>
            </a:r>
            <a:r>
              <a:rPr lang="de-DE" sz="2800" cap="all" dirty="0" err="1">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rPr>
              <a:t>world‘s</a:t>
            </a:r>
            <a:r>
              <a:rPr lang="de-DE" sz="2800" cap="all" dirty="0">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rPr>
              <a:t> </a:t>
            </a:r>
            <a:r>
              <a:rPr lang="de-DE" sz="2800" cap="all" dirty="0" err="1">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rPr>
              <a:t>innermost</a:t>
            </a:r>
            <a:r>
              <a:rPr lang="de-DE" sz="2800" cap="all" dirty="0">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rPr>
              <a:t> </a:t>
            </a:r>
            <a:r>
              <a:rPr lang="de-DE" sz="2800" cap="all" dirty="0" err="1">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rPr>
              <a:t>core</a:t>
            </a:r>
            <a:r>
              <a:rPr lang="de-DE" sz="2800" cap="all" dirty="0">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rPr>
              <a:t> </a:t>
            </a:r>
            <a:r>
              <a:rPr lang="de-DE" sz="2800" cap="all" dirty="0" err="1">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rPr>
              <a:t>together</a:t>
            </a:r>
            <a:r>
              <a:rPr lang="de-DE" sz="2800" cap="all" dirty="0">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rPr>
              <a:t> </a:t>
            </a:r>
            <a:br>
              <a:rPr kumimoji="0" lang="en-US" sz="2800" b="1" i="0" u="none" strike="noStrike" kern="1200" cap="all" spc="0" normalizeH="0" baseline="0" noProof="0" dirty="0">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uLnTx/>
                <a:uFillTx/>
                <a:latin typeface="+mj-lt"/>
                <a:ea typeface="+mj-ea"/>
                <a:cs typeface="+mj-cs"/>
              </a:rPr>
            </a:br>
            <a:endParaRPr kumimoji="0" lang="en-US" sz="2800" b="0" i="0" u="none" strike="noStrike" kern="1200" cap="all" spc="0" normalizeH="0" baseline="0" noProof="0" dirty="0">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uLnTx/>
              <a:uFillTx/>
              <a:latin typeface="+mj-lt"/>
              <a:ea typeface="+mj-ea"/>
              <a:cs typeface="+mj-cs"/>
            </a:endParaRPr>
          </a:p>
        </p:txBody>
      </p:sp>
    </p:spTree>
    <p:extLst>
      <p:ext uri="{BB962C8B-B14F-4D97-AF65-F5344CB8AC3E}">
        <p14:creationId xmlns:p14="http://schemas.microsoft.com/office/powerpoint/2010/main" val="1233805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7AA4CA82-F716-7649-A7F3-35FAA8DA1FC0}"/>
              </a:ext>
            </a:extLst>
          </p:cNvPr>
          <p:cNvSpPr/>
          <p:nvPr/>
        </p:nvSpPr>
        <p:spPr>
          <a:xfrm>
            <a:off x="301304" y="1146875"/>
            <a:ext cx="4934187" cy="24487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Bild 2" descr="Kant-Enlightenment"/>
          <p:cNvPicPr>
            <a:picLocks noChangeAspect="1"/>
          </p:cNvPicPr>
          <p:nvPr/>
        </p:nvPicPr>
        <p:blipFill>
          <a:blip r:embed="rId3"/>
          <a:stretch>
            <a:fillRect/>
          </a:stretch>
        </p:blipFill>
        <p:spPr>
          <a:xfrm>
            <a:off x="5532531" y="100600"/>
            <a:ext cx="6564063" cy="6564063"/>
          </a:xfrm>
          <a:prstGeom prst="rect">
            <a:avLst/>
          </a:prstGeom>
        </p:spPr>
      </p:pic>
      <p:sp>
        <p:nvSpPr>
          <p:cNvPr id="4" name="Title 1"/>
          <p:cNvSpPr txBox="1">
            <a:spLocks/>
          </p:cNvSpPr>
          <p:nvPr/>
        </p:nvSpPr>
        <p:spPr>
          <a:xfrm>
            <a:off x="-161330" y="809604"/>
            <a:ext cx="5859453" cy="3123274"/>
          </a:xfrm>
          <a:prstGeom prst="rect">
            <a:avLst/>
          </a:prstGeom>
        </p:spPr>
        <p:txBody>
          <a:bodyPr vert="horz" lIns="91440" tIns="45720" rIns="91440" bIns="45720" rtlCol="0" anchor="b">
            <a:normAutofit/>
          </a:bodyPr>
          <a:lstStyle/>
          <a:p>
            <a:pPr algn="ctr">
              <a:spcBef>
                <a:spcPct val="0"/>
              </a:spcBef>
            </a:pPr>
            <a:r>
              <a:rPr lang="de-DE" sz="3200" cap="all" dirty="0">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rPr>
              <a:t>... </a:t>
            </a:r>
            <a:r>
              <a:rPr lang="de-DE" sz="3200" dirty="0"/>
              <a:t>ENLIGHTENEMENT </a:t>
            </a:r>
            <a:br>
              <a:rPr lang="de-DE" sz="3200" dirty="0"/>
            </a:br>
            <a:r>
              <a:rPr lang="de-DE" sz="3200" dirty="0"/>
              <a:t>IS MAN‘S EMERGENCE </a:t>
            </a:r>
            <a:br>
              <a:rPr lang="de-DE" sz="3200" dirty="0"/>
            </a:br>
            <a:r>
              <a:rPr lang="de-DE" sz="3200" dirty="0"/>
              <a:t>FROM HIS SELF-IMPOSED </a:t>
            </a:r>
            <a:br>
              <a:rPr lang="de-DE" sz="3200" dirty="0"/>
            </a:br>
            <a:r>
              <a:rPr lang="de-DE" sz="3200" dirty="0"/>
              <a:t>IMMATURITY ...</a:t>
            </a:r>
            <a:br>
              <a:rPr kumimoji="0" lang="en-US" sz="3600" b="1" i="0" u="none" strike="noStrike" kern="1200" cap="all" spc="0" normalizeH="0" baseline="0" noProof="0" dirty="0">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uLnTx/>
                <a:uFillTx/>
                <a:latin typeface="+mj-lt"/>
                <a:ea typeface="+mj-ea"/>
                <a:cs typeface="+mj-cs"/>
              </a:rPr>
            </a:br>
            <a:endParaRPr kumimoji="0" lang="en-US" sz="3600" b="0" i="0" u="none" strike="noStrike" kern="1200" cap="all" spc="0" normalizeH="0" baseline="0" noProof="0" dirty="0">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uLnTx/>
              <a:uFillTx/>
              <a:latin typeface="+mj-lt"/>
              <a:ea typeface="+mj-ea"/>
              <a:cs typeface="+mj-cs"/>
            </a:endParaRPr>
          </a:p>
        </p:txBody>
      </p:sp>
      <p:pic>
        <p:nvPicPr>
          <p:cNvPr id="5"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1304" y="3847901"/>
            <a:ext cx="4934187" cy="2857378"/>
          </a:xfrm>
          <a:prstGeom prst="rect">
            <a:avLst/>
          </a:prstGeom>
        </p:spPr>
      </p:pic>
      <p:sp>
        <p:nvSpPr>
          <p:cNvPr id="6" name="Notched Right Arrow 5">
            <a:extLst>
              <a:ext uri="{FF2B5EF4-FFF2-40B4-BE49-F238E27FC236}">
                <a16:creationId xmlns:a16="http://schemas.microsoft.com/office/drawing/2014/main" id="{F9357DC2-E2C2-744C-B374-116B117BE330}"/>
              </a:ext>
            </a:extLst>
          </p:cNvPr>
          <p:cNvSpPr/>
          <p:nvPr/>
        </p:nvSpPr>
        <p:spPr>
          <a:xfrm rot="4674845">
            <a:off x="2231265" y="4555547"/>
            <a:ext cx="908672" cy="254394"/>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Notched Right Arrow 6">
            <a:extLst>
              <a:ext uri="{FF2B5EF4-FFF2-40B4-BE49-F238E27FC236}">
                <a16:creationId xmlns:a16="http://schemas.microsoft.com/office/drawing/2014/main" id="{D78E72E7-63C9-A145-8C78-9B1A996C6F7D}"/>
              </a:ext>
            </a:extLst>
          </p:cNvPr>
          <p:cNvSpPr/>
          <p:nvPr/>
        </p:nvSpPr>
        <p:spPr>
          <a:xfrm rot="11313863">
            <a:off x="3984825" y="4748671"/>
            <a:ext cx="908672" cy="310976"/>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2408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304" y="3847901"/>
            <a:ext cx="4934187" cy="2857378"/>
          </a:xfrm>
          <a:prstGeom prst="rect">
            <a:avLst/>
          </a:prstGeom>
        </p:spPr>
      </p:pic>
      <p:sp>
        <p:nvSpPr>
          <p:cNvPr id="6" name="Notched Right Arrow 5">
            <a:extLst>
              <a:ext uri="{FF2B5EF4-FFF2-40B4-BE49-F238E27FC236}">
                <a16:creationId xmlns:a16="http://schemas.microsoft.com/office/drawing/2014/main" id="{F9357DC2-E2C2-744C-B374-116B117BE330}"/>
              </a:ext>
            </a:extLst>
          </p:cNvPr>
          <p:cNvSpPr/>
          <p:nvPr/>
        </p:nvSpPr>
        <p:spPr>
          <a:xfrm rot="4674845">
            <a:off x="2231265" y="4555547"/>
            <a:ext cx="908672" cy="254394"/>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Notched Right Arrow 6">
            <a:extLst>
              <a:ext uri="{FF2B5EF4-FFF2-40B4-BE49-F238E27FC236}">
                <a16:creationId xmlns:a16="http://schemas.microsoft.com/office/drawing/2014/main" id="{D78E72E7-63C9-A145-8C78-9B1A996C6F7D}"/>
              </a:ext>
            </a:extLst>
          </p:cNvPr>
          <p:cNvSpPr/>
          <p:nvPr/>
        </p:nvSpPr>
        <p:spPr>
          <a:xfrm rot="11313863">
            <a:off x="3984825" y="4748671"/>
            <a:ext cx="908672" cy="310976"/>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Bild 6" descr="AntiLonliness-Detail-3.jpg">
            <a:extLst>
              <a:ext uri="{FF2B5EF4-FFF2-40B4-BE49-F238E27FC236}">
                <a16:creationId xmlns:a16="http://schemas.microsoft.com/office/drawing/2014/main" id="{58134C9E-8258-ED46-8F58-D118C3580BAD}"/>
              </a:ext>
            </a:extLst>
          </p:cNvPr>
          <p:cNvPicPr>
            <a:picLocks noChangeAspect="1"/>
          </p:cNvPicPr>
          <p:nvPr/>
        </p:nvPicPr>
        <p:blipFill>
          <a:blip r:embed="rId4"/>
          <a:stretch>
            <a:fillRect/>
          </a:stretch>
        </p:blipFill>
        <p:spPr>
          <a:xfrm>
            <a:off x="5532531" y="100600"/>
            <a:ext cx="6046225" cy="6456139"/>
          </a:xfrm>
          <a:prstGeom prst="rect">
            <a:avLst/>
          </a:prstGeom>
        </p:spPr>
      </p:pic>
      <p:pic>
        <p:nvPicPr>
          <p:cNvPr id="9" name="Bild 5" descr="Smartphone-ebook.jpg">
            <a:extLst>
              <a:ext uri="{FF2B5EF4-FFF2-40B4-BE49-F238E27FC236}">
                <a16:creationId xmlns:a16="http://schemas.microsoft.com/office/drawing/2014/main" id="{50CC3728-EA56-2340-B949-37A0B7694FEA}"/>
              </a:ext>
            </a:extLst>
          </p:cNvPr>
          <p:cNvPicPr>
            <a:picLocks noChangeAspect="1"/>
          </p:cNvPicPr>
          <p:nvPr/>
        </p:nvPicPr>
        <p:blipFill>
          <a:blip r:embed="rId5"/>
          <a:stretch>
            <a:fillRect/>
          </a:stretch>
        </p:blipFill>
        <p:spPr>
          <a:xfrm>
            <a:off x="2481254" y="249140"/>
            <a:ext cx="2754237" cy="3273903"/>
          </a:xfrm>
          <a:prstGeom prst="rect">
            <a:avLst/>
          </a:prstGeom>
        </p:spPr>
      </p:pic>
    </p:spTree>
    <p:extLst>
      <p:ext uri="{BB962C8B-B14F-4D97-AF65-F5344CB8AC3E}">
        <p14:creationId xmlns:p14="http://schemas.microsoft.com/office/powerpoint/2010/main" val="420795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 2" descr="facebook-newspaper.jpg"/>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8EADD740-30D1-9044-8ED4-5E4D952BCB8F}"/>
              </a:ext>
            </a:extLst>
          </p:cNvPr>
          <p:cNvSpPr txBox="1"/>
          <p:nvPr/>
        </p:nvSpPr>
        <p:spPr>
          <a:xfrm>
            <a:off x="218661" y="278295"/>
            <a:ext cx="3704860" cy="461665"/>
          </a:xfrm>
          <a:prstGeom prst="rect">
            <a:avLst/>
          </a:prstGeom>
          <a:noFill/>
        </p:spPr>
        <p:txBody>
          <a:bodyPr wrap="none" rtlCol="0">
            <a:spAutoFit/>
          </a:bodyPr>
          <a:lstStyle/>
          <a:p>
            <a:r>
              <a:rPr lang="en-US" sz="2400" b="1" dirty="0">
                <a:solidFill>
                  <a:srgbClr val="FF0000"/>
                </a:solidFill>
              </a:rPr>
              <a:t>Vernacular information</a:t>
            </a:r>
            <a:r>
              <a:rPr lang="en-US" sz="2400" b="1" dirty="0">
                <a:solidFill>
                  <a:schemeClr val="bg1"/>
                </a:solidFill>
              </a:rPr>
              <a:t> </a:t>
            </a:r>
          </a:p>
        </p:txBody>
      </p:sp>
      <p:sp>
        <p:nvSpPr>
          <p:cNvPr id="4" name="Notched Right Arrow 3">
            <a:extLst>
              <a:ext uri="{FF2B5EF4-FFF2-40B4-BE49-F238E27FC236}">
                <a16:creationId xmlns:a16="http://schemas.microsoft.com/office/drawing/2014/main" id="{569B0296-0751-BE4F-B5E1-9035335957C1}"/>
              </a:ext>
            </a:extLst>
          </p:cNvPr>
          <p:cNvSpPr/>
          <p:nvPr/>
        </p:nvSpPr>
        <p:spPr>
          <a:xfrm rot="9576620">
            <a:off x="10306112" y="3052098"/>
            <a:ext cx="908672" cy="310976"/>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2408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49629"/>
            <a:ext cx="12450383" cy="7209993"/>
          </a:xfrm>
          <a:prstGeom prst="rect">
            <a:avLst/>
          </a:prstGeom>
        </p:spPr>
      </p:pic>
      <p:sp>
        <p:nvSpPr>
          <p:cNvPr id="3" name="TextBox 2">
            <a:extLst>
              <a:ext uri="{FF2B5EF4-FFF2-40B4-BE49-F238E27FC236}">
                <a16:creationId xmlns:a16="http://schemas.microsoft.com/office/drawing/2014/main" id="{19923CDD-3193-5748-8436-F92F9F5E83F5}"/>
              </a:ext>
            </a:extLst>
          </p:cNvPr>
          <p:cNvSpPr txBox="1"/>
          <p:nvPr/>
        </p:nvSpPr>
        <p:spPr>
          <a:xfrm>
            <a:off x="6860801" y="52240"/>
            <a:ext cx="5347939" cy="1200329"/>
          </a:xfrm>
          <a:prstGeom prst="rect">
            <a:avLst/>
          </a:prstGeom>
          <a:noFill/>
        </p:spPr>
        <p:txBody>
          <a:bodyPr wrap="none" rtlCol="0">
            <a:spAutoFit/>
          </a:bodyPr>
          <a:lstStyle/>
          <a:p>
            <a:r>
              <a:rPr lang="en-US" sz="2400" b="1" dirty="0">
                <a:solidFill>
                  <a:srgbClr val="FF0000"/>
                </a:solidFill>
              </a:rPr>
              <a:t>Faust?</a:t>
            </a:r>
            <a:br>
              <a:rPr lang="en-US" sz="2400" b="1" dirty="0">
                <a:solidFill>
                  <a:srgbClr val="FF0000"/>
                </a:solidFill>
              </a:rPr>
            </a:br>
            <a:r>
              <a:rPr lang="en-US" sz="2400" b="1" dirty="0">
                <a:solidFill>
                  <a:srgbClr val="FF0000"/>
                </a:solidFill>
              </a:rPr>
              <a:t>feared not to understand the world</a:t>
            </a:r>
            <a:br>
              <a:rPr lang="en-US" sz="2400" b="1" dirty="0">
                <a:solidFill>
                  <a:srgbClr val="FF0000"/>
                </a:solidFill>
              </a:rPr>
            </a:br>
            <a:r>
              <a:rPr lang="en-US" sz="2400" b="1" dirty="0">
                <a:solidFill>
                  <a:srgbClr val="FF0000"/>
                </a:solidFill>
              </a:rPr>
              <a:t>eager to change the world  </a:t>
            </a:r>
          </a:p>
        </p:txBody>
      </p:sp>
      <p:sp>
        <p:nvSpPr>
          <p:cNvPr id="4" name="Rounded Rectangle 3">
            <a:extLst>
              <a:ext uri="{FF2B5EF4-FFF2-40B4-BE49-F238E27FC236}">
                <a16:creationId xmlns:a16="http://schemas.microsoft.com/office/drawing/2014/main" id="{5DA2926B-48FC-4347-8B7B-70C9A104E977}"/>
              </a:ext>
            </a:extLst>
          </p:cNvPr>
          <p:cNvSpPr/>
          <p:nvPr/>
        </p:nvSpPr>
        <p:spPr>
          <a:xfrm>
            <a:off x="119270" y="5546035"/>
            <a:ext cx="5685182" cy="1311965"/>
          </a:xfrm>
          <a:prstGeom prst="roundRect">
            <a:avLst/>
          </a:prstGeom>
          <a:solidFill>
            <a:schemeClr val="accent1">
              <a:alpha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typical Millennial, a run-of-the-mill representative of the generation like </a:t>
            </a:r>
          </a:p>
        </p:txBody>
      </p:sp>
    </p:spTree>
    <p:extLst>
      <p:ext uri="{BB962C8B-B14F-4D97-AF65-F5344CB8AC3E}">
        <p14:creationId xmlns:p14="http://schemas.microsoft.com/office/powerpoint/2010/main" val="1962408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85276A4-F0E7-F440-8C4F-0F96CC452382}"/>
              </a:ext>
            </a:extLst>
          </p:cNvPr>
          <p:cNvPicPr>
            <a:picLocks noChangeAspect="1"/>
          </p:cNvPicPr>
          <p:nvPr/>
        </p:nvPicPr>
        <p:blipFill>
          <a:blip r:embed="rId3"/>
          <a:stretch>
            <a:fillRect/>
          </a:stretch>
        </p:blipFill>
        <p:spPr>
          <a:xfrm rot="5400000">
            <a:off x="3691872" y="1586505"/>
            <a:ext cx="5147136" cy="3860352"/>
          </a:xfrm>
          <a:prstGeom prst="rect">
            <a:avLst/>
          </a:prstGeom>
        </p:spPr>
      </p:pic>
    </p:spTree>
    <p:extLst>
      <p:ext uri="{BB962C8B-B14F-4D97-AF65-F5344CB8AC3E}">
        <p14:creationId xmlns:p14="http://schemas.microsoft.com/office/powerpoint/2010/main" val="25378968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D5AA46D2-E3B9-FE4F-B1E4-FE06C1B6B5AF}"/>
              </a:ext>
            </a:extLst>
          </p:cNvPr>
          <p:cNvSpPr/>
          <p:nvPr/>
        </p:nvSpPr>
        <p:spPr>
          <a:xfrm>
            <a:off x="147473" y="2575358"/>
            <a:ext cx="4880882" cy="40652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Bild 2" descr="Faust_Mephisto.jpg"/>
          <p:cNvPicPr>
            <a:picLocks noChangeAspect="1"/>
          </p:cNvPicPr>
          <p:nvPr/>
        </p:nvPicPr>
        <p:blipFill>
          <a:blip r:embed="rId2"/>
          <a:stretch>
            <a:fillRect/>
          </a:stretch>
        </p:blipFill>
        <p:spPr>
          <a:xfrm>
            <a:off x="5695779" y="3896137"/>
            <a:ext cx="2951266" cy="2757529"/>
          </a:xfrm>
          <a:prstGeom prst="rect">
            <a:avLst/>
          </a:prstGeom>
        </p:spPr>
      </p:pic>
      <p:sp>
        <p:nvSpPr>
          <p:cNvPr id="4" name="Title 1"/>
          <p:cNvSpPr txBox="1">
            <a:spLocks/>
          </p:cNvSpPr>
          <p:nvPr/>
        </p:nvSpPr>
        <p:spPr>
          <a:xfrm>
            <a:off x="59757" y="1626040"/>
            <a:ext cx="5087728" cy="4931693"/>
          </a:xfrm>
          <a:prstGeom prst="rect">
            <a:avLst/>
          </a:prstGeom>
        </p:spPr>
        <p:txBody>
          <a:bodyPr vert="horz" lIns="91440" tIns="45720" rIns="91440" bIns="45720" rtlCol="0" anchor="b">
            <a:normAutofit/>
          </a:bodyPr>
          <a:lstStyle/>
          <a:p>
            <a:pPr algn="ctr">
              <a:spcBef>
                <a:spcPct val="0"/>
              </a:spcBef>
            </a:pPr>
            <a:r>
              <a:rPr lang="en-US" sz="3000" dirty="0"/>
              <a:t>IF EVER I PLEAD WITH THE PASSING MOMENT:</a:t>
            </a:r>
            <a:r>
              <a:rPr lang="de-DE" sz="3000" dirty="0"/>
              <a:t> </a:t>
            </a:r>
            <a:br>
              <a:rPr lang="de-DE" sz="3000" dirty="0"/>
            </a:br>
            <a:r>
              <a:rPr lang="en-US" sz="3000" dirty="0"/>
              <a:t>LINGER AWHILE, OH HOW LOVELY YOU ARE!</a:t>
            </a:r>
          </a:p>
          <a:p>
            <a:pPr algn="ctr">
              <a:spcBef>
                <a:spcPct val="0"/>
              </a:spcBef>
            </a:pPr>
            <a:r>
              <a:rPr lang="en-US" sz="3000" dirty="0"/>
              <a:t> THEN SHUT ME UP IN CLOSE CONFINEMENT,</a:t>
            </a:r>
          </a:p>
          <a:p>
            <a:pPr algn="ctr">
              <a:spcBef>
                <a:spcPct val="0"/>
              </a:spcBef>
            </a:pPr>
            <a:r>
              <a:rPr lang="en-US" sz="3000" dirty="0"/>
              <a:t>AND I’LL GLADLY GO TO MY DESTRUCTION</a:t>
            </a:r>
            <a:endParaRPr kumimoji="0" lang="en-US" sz="3000" b="0" i="0" u="none" strike="noStrike" kern="1200" cap="all" spc="0" normalizeH="0" baseline="0" noProof="0" dirty="0">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uLnTx/>
              <a:uFillTx/>
              <a:latin typeface="+mj-lt"/>
              <a:ea typeface="+mj-ea"/>
              <a:cs typeface="+mj-cs"/>
            </a:endParaRPr>
          </a:p>
        </p:txBody>
      </p:sp>
      <p:sp>
        <p:nvSpPr>
          <p:cNvPr id="5" name="Textfeld 4"/>
          <p:cNvSpPr txBox="1"/>
          <p:nvPr/>
        </p:nvSpPr>
        <p:spPr>
          <a:xfrm>
            <a:off x="582074" y="56771"/>
            <a:ext cx="4043094" cy="707886"/>
          </a:xfrm>
          <a:prstGeom prst="rect">
            <a:avLst/>
          </a:prstGeom>
          <a:noFill/>
        </p:spPr>
        <p:txBody>
          <a:bodyPr wrap="none" rtlCol="0">
            <a:spAutoFit/>
          </a:bodyPr>
          <a:lstStyle/>
          <a:p>
            <a:r>
              <a:rPr lang="en-US" sz="4000" b="1" dirty="0">
                <a:solidFill>
                  <a:schemeClr val="accent2"/>
                </a:solidFill>
              </a:rPr>
              <a:t>1. FAUST TODAY</a:t>
            </a:r>
            <a:endParaRPr lang="en-GB" sz="4000" dirty="0">
              <a:solidFill>
                <a:schemeClr val="accent2"/>
              </a:solidFill>
            </a:endParaRPr>
          </a:p>
        </p:txBody>
      </p:sp>
      <p:sp>
        <p:nvSpPr>
          <p:cNvPr id="6" name="TextBox 5">
            <a:extLst>
              <a:ext uri="{FF2B5EF4-FFF2-40B4-BE49-F238E27FC236}">
                <a16:creationId xmlns:a16="http://schemas.microsoft.com/office/drawing/2014/main" id="{92E121E0-E825-C941-8D0E-2A47729DD4E3}"/>
              </a:ext>
            </a:extLst>
          </p:cNvPr>
          <p:cNvSpPr txBox="1"/>
          <p:nvPr/>
        </p:nvSpPr>
        <p:spPr>
          <a:xfrm>
            <a:off x="381699" y="1107842"/>
            <a:ext cx="4309193" cy="1200329"/>
          </a:xfrm>
          <a:prstGeom prst="rect">
            <a:avLst/>
          </a:prstGeom>
          <a:noFill/>
        </p:spPr>
        <p:txBody>
          <a:bodyPr wrap="none" rtlCol="0">
            <a:spAutoFit/>
          </a:bodyPr>
          <a:lstStyle/>
          <a:p>
            <a:r>
              <a:rPr lang="en-US" sz="2400" i="1" dirty="0"/>
              <a:t>Faust</a:t>
            </a:r>
            <a:r>
              <a:rPr lang="en-US" sz="2400" dirty="0"/>
              <a:t> about woman?</a:t>
            </a:r>
            <a:br>
              <a:rPr lang="en-US" sz="2400" dirty="0"/>
            </a:br>
            <a:r>
              <a:rPr lang="en-US" sz="2400" dirty="0"/>
              <a:t>About changing the world! </a:t>
            </a:r>
          </a:p>
          <a:p>
            <a:r>
              <a:rPr lang="en-US" sz="2400" dirty="0"/>
              <a:t>His pact is a wager!</a:t>
            </a:r>
            <a:r>
              <a:rPr lang="en-US" dirty="0"/>
              <a:t> </a:t>
            </a:r>
          </a:p>
        </p:txBody>
      </p:sp>
      <p:pic>
        <p:nvPicPr>
          <p:cNvPr id="1026" name="Picture 2" descr="Related image">
            <a:extLst>
              <a:ext uri="{FF2B5EF4-FFF2-40B4-BE49-F238E27FC236}">
                <a16:creationId xmlns:a16="http://schemas.microsoft.com/office/drawing/2014/main" id="{8637C66C-867C-EE4E-86E6-36489A9980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5779" y="321970"/>
            <a:ext cx="2564258" cy="3402944"/>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a:extLst>
              <a:ext uri="{FF2B5EF4-FFF2-40B4-BE49-F238E27FC236}">
                <a16:creationId xmlns:a16="http://schemas.microsoft.com/office/drawing/2014/main" id="{69C8396E-524A-BF4F-9FF4-DC358CD6A683}"/>
              </a:ext>
            </a:extLst>
          </p:cNvPr>
          <p:cNvCxnSpPr/>
          <p:nvPr/>
        </p:nvCxnSpPr>
        <p:spPr>
          <a:xfrm>
            <a:off x="755374" y="3804426"/>
            <a:ext cx="3617843" cy="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22FBCB4-E2A1-3C4D-A357-F921BA86A53D}"/>
              </a:ext>
            </a:extLst>
          </p:cNvPr>
          <p:cNvSpPr txBox="1"/>
          <p:nvPr/>
        </p:nvSpPr>
        <p:spPr>
          <a:xfrm>
            <a:off x="4306805" y="3298865"/>
            <a:ext cx="413896" cy="584775"/>
          </a:xfrm>
          <a:prstGeom prst="rect">
            <a:avLst/>
          </a:prstGeom>
          <a:noFill/>
        </p:spPr>
        <p:txBody>
          <a:bodyPr wrap="none" rtlCol="0">
            <a:spAutoFit/>
          </a:bodyPr>
          <a:lstStyle/>
          <a:p>
            <a:r>
              <a:rPr lang="en-US" sz="3200" b="1" dirty="0">
                <a:solidFill>
                  <a:srgbClr val="FF0000"/>
                </a:solidFill>
              </a:rPr>
              <a:t>?</a:t>
            </a:r>
          </a:p>
        </p:txBody>
      </p:sp>
    </p:spTree>
    <p:extLst>
      <p:ext uri="{BB962C8B-B14F-4D97-AF65-F5344CB8AC3E}">
        <p14:creationId xmlns:p14="http://schemas.microsoft.com/office/powerpoint/2010/main" val="1962408013"/>
      </p:ext>
    </p:extLst>
  </p:cSld>
  <p:clrMapOvr>
    <a:masterClrMapping/>
  </p:clrMapOvr>
  <mc:AlternateContent xmlns:mc="http://schemas.openxmlformats.org/markup-compatibility/2006">
    <mc:Choice xmlns:mp="http://schemas.microsoft.com/office/mac/powerpoint/2008/main" xmlns:mv="urn:schemas-microsoft-com:mac:vml" xmlns="" Requires="mp">
      <mp:transition spd="slow">
        <mp:cube dir="d"/>
      </mp:transition>
    </mc:Choice>
    <mc:Fallback>
      <p:transition spd="slow">
        <p:cover di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 2" descr="now-time"/>
          <p:cNvPicPr>
            <a:picLocks noChangeAspect="1"/>
          </p:cNvPicPr>
          <p:nvPr/>
        </p:nvPicPr>
        <p:blipFill>
          <a:blip r:embed="rId3"/>
          <a:stretch>
            <a:fillRect/>
          </a:stretch>
        </p:blipFill>
        <p:spPr>
          <a:xfrm>
            <a:off x="3259452" y="591016"/>
            <a:ext cx="5601295" cy="5583226"/>
          </a:xfrm>
          <a:prstGeom prst="rect">
            <a:avLst/>
          </a:prstGeom>
          <a:ln>
            <a:noFill/>
          </a:ln>
          <a:effectLst>
            <a:softEdge rad="112500"/>
          </a:effectLst>
        </p:spPr>
      </p:pic>
      <p:sp>
        <p:nvSpPr>
          <p:cNvPr id="2" name="Rounded Rectangle 1">
            <a:extLst>
              <a:ext uri="{FF2B5EF4-FFF2-40B4-BE49-F238E27FC236}">
                <a16:creationId xmlns:a16="http://schemas.microsoft.com/office/drawing/2014/main" id="{2FA4F50B-954C-1746-B1D2-06E2AB27D4AA}"/>
              </a:ext>
            </a:extLst>
          </p:cNvPr>
          <p:cNvSpPr/>
          <p:nvPr/>
        </p:nvSpPr>
        <p:spPr>
          <a:xfrm>
            <a:off x="298174" y="591016"/>
            <a:ext cx="2743200" cy="13318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Are we all hopeless losers of Faust’s bet? </a:t>
            </a:r>
          </a:p>
        </p:txBody>
      </p:sp>
      <p:sp>
        <p:nvSpPr>
          <p:cNvPr id="4" name="Rounded Rectangle 3">
            <a:extLst>
              <a:ext uri="{FF2B5EF4-FFF2-40B4-BE49-F238E27FC236}">
                <a16:creationId xmlns:a16="http://schemas.microsoft.com/office/drawing/2014/main" id="{9D2E5A86-D940-584B-99E1-DE80BA13518D}"/>
              </a:ext>
            </a:extLst>
          </p:cNvPr>
          <p:cNvSpPr/>
          <p:nvPr/>
        </p:nvSpPr>
        <p:spPr>
          <a:xfrm>
            <a:off x="9078825" y="591016"/>
            <a:ext cx="2743200" cy="13318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Who still wants to change the world?  </a:t>
            </a:r>
          </a:p>
        </p:txBody>
      </p:sp>
      <p:pic>
        <p:nvPicPr>
          <p:cNvPr id="2052" name="Picture 4" descr="Image result for camera drawing">
            <a:extLst>
              <a:ext uri="{FF2B5EF4-FFF2-40B4-BE49-F238E27FC236}">
                <a16:creationId xmlns:a16="http://schemas.microsoft.com/office/drawing/2014/main" id="{8D9CFBB5-82DC-514F-9EEF-B68FB4494BED}"/>
              </a:ext>
            </a:extLst>
          </p:cNvPr>
          <p:cNvPicPr>
            <a:picLocks noChangeAspect="1" noChangeArrowheads="1"/>
          </p:cNvPicPr>
          <p:nvPr/>
        </p:nvPicPr>
        <p:blipFill>
          <a:blip r:embed="rId4">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98174" y="2148147"/>
            <a:ext cx="2743200" cy="1744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11" name="Picture 6" descr="Image result for history progress">
            <a:extLst>
              <a:ext uri="{FF2B5EF4-FFF2-40B4-BE49-F238E27FC236}">
                <a16:creationId xmlns:a16="http://schemas.microsoft.com/office/drawing/2014/main" id="{BDE7BC29-BEC0-6448-BFD6-F0F7A508BE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78824" y="1962616"/>
            <a:ext cx="2831307" cy="372929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Rounded Rectangle 6">
            <a:extLst>
              <a:ext uri="{FF2B5EF4-FFF2-40B4-BE49-F238E27FC236}">
                <a16:creationId xmlns:a16="http://schemas.microsoft.com/office/drawing/2014/main" id="{33FAF49F-2C37-BF42-A1D6-C8F5C62F3912}"/>
              </a:ext>
            </a:extLst>
          </p:cNvPr>
          <p:cNvSpPr/>
          <p:nvPr/>
        </p:nvSpPr>
        <p:spPr>
          <a:xfrm>
            <a:off x="298174" y="4058575"/>
            <a:ext cx="2743200" cy="2166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Who among us doesn’t constantly hold onto the moment?!</a:t>
            </a:r>
          </a:p>
        </p:txBody>
      </p:sp>
    </p:spTree>
    <p:extLst>
      <p:ext uri="{BB962C8B-B14F-4D97-AF65-F5344CB8AC3E}">
        <p14:creationId xmlns:p14="http://schemas.microsoft.com/office/powerpoint/2010/main" val="19624080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2FA4F50B-954C-1746-B1D2-06E2AB27D4AA}"/>
              </a:ext>
            </a:extLst>
          </p:cNvPr>
          <p:cNvSpPr/>
          <p:nvPr/>
        </p:nvSpPr>
        <p:spPr>
          <a:xfrm>
            <a:off x="298174" y="591016"/>
            <a:ext cx="2743200" cy="13318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Are we all hopeless losers of Faust’s bet? </a:t>
            </a:r>
          </a:p>
        </p:txBody>
      </p:sp>
      <p:sp>
        <p:nvSpPr>
          <p:cNvPr id="4" name="Rounded Rectangle 3">
            <a:extLst>
              <a:ext uri="{FF2B5EF4-FFF2-40B4-BE49-F238E27FC236}">
                <a16:creationId xmlns:a16="http://schemas.microsoft.com/office/drawing/2014/main" id="{9D2E5A86-D940-584B-99E1-DE80BA13518D}"/>
              </a:ext>
            </a:extLst>
          </p:cNvPr>
          <p:cNvSpPr/>
          <p:nvPr/>
        </p:nvSpPr>
        <p:spPr>
          <a:xfrm>
            <a:off x="9078825" y="591016"/>
            <a:ext cx="2743200" cy="13318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Who still wants to change the world?  </a:t>
            </a:r>
          </a:p>
        </p:txBody>
      </p:sp>
      <p:pic>
        <p:nvPicPr>
          <p:cNvPr id="2052" name="Picture 4" descr="Image result for camera drawing">
            <a:extLst>
              <a:ext uri="{FF2B5EF4-FFF2-40B4-BE49-F238E27FC236}">
                <a16:creationId xmlns:a16="http://schemas.microsoft.com/office/drawing/2014/main" id="{8D9CFBB5-82DC-514F-9EEF-B68FB4494BED}"/>
              </a:ext>
            </a:extLst>
          </p:cNvPr>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98174" y="2148147"/>
            <a:ext cx="2743200" cy="1744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11" name="Picture 6" descr="Image result for history progress">
            <a:extLst>
              <a:ext uri="{FF2B5EF4-FFF2-40B4-BE49-F238E27FC236}">
                <a16:creationId xmlns:a16="http://schemas.microsoft.com/office/drawing/2014/main" id="{BDE7BC29-BEC0-6448-BFD6-F0F7A508BE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78824" y="1962616"/>
            <a:ext cx="2831307" cy="372929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22" name="Picture 2" descr="Image result for Reality Bytes, Troy Dyer">
            <a:extLst>
              <a:ext uri="{FF2B5EF4-FFF2-40B4-BE49-F238E27FC236}">
                <a16:creationId xmlns:a16="http://schemas.microsoft.com/office/drawing/2014/main" id="{BB16EA3C-CED6-6543-8973-01FA51DFA8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76531" y="689595"/>
            <a:ext cx="3334878" cy="5002318"/>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4">
            <a:extLst>
              <a:ext uri="{FF2B5EF4-FFF2-40B4-BE49-F238E27FC236}">
                <a16:creationId xmlns:a16="http://schemas.microsoft.com/office/drawing/2014/main" id="{0F9F5730-3BEE-CC42-AB13-D0674B8D5C05}"/>
              </a:ext>
            </a:extLst>
          </p:cNvPr>
          <p:cNvSpPr/>
          <p:nvPr/>
        </p:nvSpPr>
        <p:spPr>
          <a:xfrm>
            <a:off x="3410099" y="5561415"/>
            <a:ext cx="5499985" cy="11660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Troy Dyer: </a:t>
            </a:r>
            <a:br>
              <a:rPr lang="en-US" sz="2400" dirty="0"/>
            </a:br>
            <a:r>
              <a:rPr lang="en-US" sz="2400" dirty="0"/>
              <a:t>“I am not under any orders </a:t>
            </a:r>
            <a:br>
              <a:rPr lang="en-US" sz="2400" dirty="0"/>
            </a:br>
            <a:r>
              <a:rPr lang="en-US" sz="2400" dirty="0"/>
              <a:t>to make the world a better place” </a:t>
            </a:r>
          </a:p>
        </p:txBody>
      </p:sp>
      <p:sp>
        <p:nvSpPr>
          <p:cNvPr id="6" name="TextBox 5">
            <a:extLst>
              <a:ext uri="{FF2B5EF4-FFF2-40B4-BE49-F238E27FC236}">
                <a16:creationId xmlns:a16="http://schemas.microsoft.com/office/drawing/2014/main" id="{2221DAA3-E6A1-F94F-974F-B7654E67887C}"/>
              </a:ext>
            </a:extLst>
          </p:cNvPr>
          <p:cNvSpPr txBox="1"/>
          <p:nvPr/>
        </p:nvSpPr>
        <p:spPr>
          <a:xfrm>
            <a:off x="4316897" y="4973751"/>
            <a:ext cx="877163" cy="461665"/>
          </a:xfrm>
          <a:prstGeom prst="rect">
            <a:avLst/>
          </a:prstGeom>
          <a:noFill/>
        </p:spPr>
        <p:txBody>
          <a:bodyPr wrap="none" rtlCol="0">
            <a:spAutoFit/>
          </a:bodyPr>
          <a:lstStyle/>
          <a:p>
            <a:r>
              <a:rPr lang="en-US" sz="2400" b="1" dirty="0"/>
              <a:t>1994</a:t>
            </a:r>
          </a:p>
        </p:txBody>
      </p:sp>
      <p:sp>
        <p:nvSpPr>
          <p:cNvPr id="9" name="Rounded Rectangle 8">
            <a:extLst>
              <a:ext uri="{FF2B5EF4-FFF2-40B4-BE49-F238E27FC236}">
                <a16:creationId xmlns:a16="http://schemas.microsoft.com/office/drawing/2014/main" id="{108EC50E-0963-F34A-944C-0FBC7972C78E}"/>
              </a:ext>
            </a:extLst>
          </p:cNvPr>
          <p:cNvSpPr/>
          <p:nvPr/>
        </p:nvSpPr>
        <p:spPr>
          <a:xfrm>
            <a:off x="298174" y="4058575"/>
            <a:ext cx="2743200" cy="2166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Who among us doesn’t constantly hold onto the moment?!</a:t>
            </a:r>
          </a:p>
        </p:txBody>
      </p:sp>
    </p:spTree>
    <p:extLst>
      <p:ext uri="{BB962C8B-B14F-4D97-AF65-F5344CB8AC3E}">
        <p14:creationId xmlns:p14="http://schemas.microsoft.com/office/powerpoint/2010/main" val="2811539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E2AEAE-91BE-7E4E-AD99-7749B29D56BB}"/>
              </a:ext>
            </a:extLst>
          </p:cNvPr>
          <p:cNvPicPr>
            <a:picLocks noChangeAspect="1"/>
          </p:cNvPicPr>
          <p:nvPr/>
        </p:nvPicPr>
        <p:blipFill>
          <a:blip r:embed="rId3"/>
          <a:stretch>
            <a:fillRect/>
          </a:stretch>
        </p:blipFill>
        <p:spPr>
          <a:xfrm>
            <a:off x="3895787" y="591016"/>
            <a:ext cx="4129082" cy="5909175"/>
          </a:xfrm>
          <a:prstGeom prst="rect">
            <a:avLst/>
          </a:prstGeom>
        </p:spPr>
      </p:pic>
      <p:sp>
        <p:nvSpPr>
          <p:cNvPr id="2" name="Rounded Rectangle 1">
            <a:extLst>
              <a:ext uri="{FF2B5EF4-FFF2-40B4-BE49-F238E27FC236}">
                <a16:creationId xmlns:a16="http://schemas.microsoft.com/office/drawing/2014/main" id="{2FA4F50B-954C-1746-B1D2-06E2AB27D4AA}"/>
              </a:ext>
            </a:extLst>
          </p:cNvPr>
          <p:cNvSpPr/>
          <p:nvPr/>
        </p:nvSpPr>
        <p:spPr>
          <a:xfrm>
            <a:off x="298174" y="591016"/>
            <a:ext cx="2743200" cy="13318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Are we all hopeless losers of Faust’s bet? </a:t>
            </a:r>
          </a:p>
        </p:txBody>
      </p:sp>
      <p:sp>
        <p:nvSpPr>
          <p:cNvPr id="4" name="Rounded Rectangle 3">
            <a:extLst>
              <a:ext uri="{FF2B5EF4-FFF2-40B4-BE49-F238E27FC236}">
                <a16:creationId xmlns:a16="http://schemas.microsoft.com/office/drawing/2014/main" id="{9D2E5A86-D940-584B-99E1-DE80BA13518D}"/>
              </a:ext>
            </a:extLst>
          </p:cNvPr>
          <p:cNvSpPr/>
          <p:nvPr/>
        </p:nvSpPr>
        <p:spPr>
          <a:xfrm>
            <a:off x="9078825" y="591016"/>
            <a:ext cx="2743200" cy="13318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Who still wants to change the world?  </a:t>
            </a:r>
          </a:p>
        </p:txBody>
      </p:sp>
      <p:pic>
        <p:nvPicPr>
          <p:cNvPr id="2052" name="Picture 4" descr="Image result for camera drawing">
            <a:extLst>
              <a:ext uri="{FF2B5EF4-FFF2-40B4-BE49-F238E27FC236}">
                <a16:creationId xmlns:a16="http://schemas.microsoft.com/office/drawing/2014/main" id="{8D9CFBB5-82DC-514F-9EEF-B68FB4494BED}"/>
              </a:ext>
            </a:extLst>
          </p:cNvPr>
          <p:cNvPicPr>
            <a:picLocks noChangeAspect="1" noChangeArrowheads="1"/>
          </p:cNvPicPr>
          <p:nvPr/>
        </p:nvPicPr>
        <p:blipFill>
          <a:blip r:embed="rId4">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98174" y="2148147"/>
            <a:ext cx="2743200" cy="1744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2054" name="Picture 6" descr="Image result for history progress">
            <a:extLst>
              <a:ext uri="{FF2B5EF4-FFF2-40B4-BE49-F238E27FC236}">
                <a16:creationId xmlns:a16="http://schemas.microsoft.com/office/drawing/2014/main" id="{D72625A4-6286-834E-A248-996B4778DD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78824" y="1962616"/>
            <a:ext cx="2831307" cy="372929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Notched Right Arrow 9">
            <a:extLst>
              <a:ext uri="{FF2B5EF4-FFF2-40B4-BE49-F238E27FC236}">
                <a16:creationId xmlns:a16="http://schemas.microsoft.com/office/drawing/2014/main" id="{99BBA35F-5D9D-624D-8BC3-EA630A6DE5EF}"/>
              </a:ext>
            </a:extLst>
          </p:cNvPr>
          <p:cNvSpPr/>
          <p:nvPr/>
        </p:nvSpPr>
        <p:spPr>
          <a:xfrm rot="9576620">
            <a:off x="5934780" y="4559730"/>
            <a:ext cx="562722" cy="421680"/>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Notched Right Arrow 11">
            <a:extLst>
              <a:ext uri="{FF2B5EF4-FFF2-40B4-BE49-F238E27FC236}">
                <a16:creationId xmlns:a16="http://schemas.microsoft.com/office/drawing/2014/main" id="{50A81F4F-AEFB-924E-857A-6CA0C3E23B53}"/>
              </a:ext>
            </a:extLst>
          </p:cNvPr>
          <p:cNvSpPr/>
          <p:nvPr/>
        </p:nvSpPr>
        <p:spPr>
          <a:xfrm rot="9576620">
            <a:off x="6609160" y="1046098"/>
            <a:ext cx="562722" cy="421680"/>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a:extLst>
              <a:ext uri="{FF2B5EF4-FFF2-40B4-BE49-F238E27FC236}">
                <a16:creationId xmlns:a16="http://schemas.microsoft.com/office/drawing/2014/main" id="{956444C6-EA4C-FB4C-A680-AA3C22C555ED}"/>
              </a:ext>
            </a:extLst>
          </p:cNvPr>
          <p:cNvSpPr/>
          <p:nvPr/>
        </p:nvSpPr>
        <p:spPr>
          <a:xfrm>
            <a:off x="298174" y="4058575"/>
            <a:ext cx="2743200" cy="2166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Who among us doesn’t constantly hold onto the moment?!</a:t>
            </a:r>
          </a:p>
        </p:txBody>
      </p:sp>
      <p:sp>
        <p:nvSpPr>
          <p:cNvPr id="6" name="Rounded Rectangle 5">
            <a:extLst>
              <a:ext uri="{FF2B5EF4-FFF2-40B4-BE49-F238E27FC236}">
                <a16:creationId xmlns:a16="http://schemas.microsoft.com/office/drawing/2014/main" id="{35F5A5BA-06B7-8D48-9726-730F434F2E38}"/>
              </a:ext>
            </a:extLst>
          </p:cNvPr>
          <p:cNvSpPr/>
          <p:nvPr/>
        </p:nvSpPr>
        <p:spPr>
          <a:xfrm>
            <a:off x="9223513" y="5652155"/>
            <a:ext cx="2598512" cy="8480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But: More </a:t>
            </a:r>
            <a:br>
              <a:rPr lang="en-US" sz="2400" dirty="0"/>
            </a:br>
            <a:r>
              <a:rPr lang="en-US" sz="2400" dirty="0"/>
              <a:t>is less! </a:t>
            </a:r>
          </a:p>
        </p:txBody>
      </p:sp>
    </p:spTree>
    <p:extLst>
      <p:ext uri="{BB962C8B-B14F-4D97-AF65-F5344CB8AC3E}">
        <p14:creationId xmlns:p14="http://schemas.microsoft.com/office/powerpoint/2010/main" val="3882359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extreme-experience.jpg"/>
          <p:cNvPicPr>
            <a:picLocks noChangeAspect="1"/>
          </p:cNvPicPr>
          <p:nvPr/>
        </p:nvPicPr>
        <p:blipFill>
          <a:blip r:embed="rId3"/>
          <a:stretch>
            <a:fillRect/>
          </a:stretch>
        </p:blipFill>
        <p:spPr>
          <a:xfrm>
            <a:off x="2544420" y="1070220"/>
            <a:ext cx="7223416" cy="5417562"/>
          </a:xfrm>
          <a:prstGeom prst="rect">
            <a:avLst/>
          </a:prstGeom>
          <a:ln>
            <a:noFill/>
          </a:ln>
          <a:effectLst>
            <a:softEdge rad="112500"/>
          </a:effectLst>
        </p:spPr>
      </p:pic>
      <p:sp>
        <p:nvSpPr>
          <p:cNvPr id="5" name="Textfeld 4"/>
          <p:cNvSpPr txBox="1"/>
          <p:nvPr/>
        </p:nvSpPr>
        <p:spPr>
          <a:xfrm>
            <a:off x="220707" y="223188"/>
            <a:ext cx="4647426" cy="707886"/>
          </a:xfrm>
          <a:prstGeom prst="rect">
            <a:avLst/>
          </a:prstGeom>
          <a:noFill/>
        </p:spPr>
        <p:txBody>
          <a:bodyPr wrap="none" rtlCol="0">
            <a:spAutoFit/>
          </a:bodyPr>
          <a:lstStyle/>
          <a:p>
            <a:r>
              <a:rPr lang="en-US" sz="4000" b="1" dirty="0">
                <a:solidFill>
                  <a:schemeClr val="accent2"/>
                </a:solidFill>
              </a:rPr>
              <a:t>2. PRESENT SHOCK</a:t>
            </a:r>
            <a:endParaRPr lang="en-GB" sz="4000" dirty="0">
              <a:solidFill>
                <a:schemeClr val="accent2"/>
              </a:solidFill>
            </a:endParaRPr>
          </a:p>
        </p:txBody>
      </p:sp>
      <p:sp>
        <p:nvSpPr>
          <p:cNvPr id="2" name="Rounded Rectangle 1">
            <a:extLst>
              <a:ext uri="{FF2B5EF4-FFF2-40B4-BE49-F238E27FC236}">
                <a16:creationId xmlns:a16="http://schemas.microsoft.com/office/drawing/2014/main" id="{B2A13E5F-FF72-354F-834A-16039AD285F1}"/>
              </a:ext>
            </a:extLst>
          </p:cNvPr>
          <p:cNvSpPr/>
          <p:nvPr/>
        </p:nvSpPr>
        <p:spPr>
          <a:xfrm>
            <a:off x="101439" y="2874952"/>
            <a:ext cx="6107975" cy="3804216"/>
          </a:xfrm>
          <a:prstGeom prst="roundRect">
            <a:avLst/>
          </a:prstGeom>
          <a:solidFill>
            <a:schemeClr val="accent1">
              <a:alpha val="8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en-US" sz="2400" b="1" dirty="0"/>
              <a:t>1980s: “experience society”</a:t>
            </a:r>
          </a:p>
          <a:p>
            <a:pPr marL="342900" indent="-342900">
              <a:buFont typeface="Arial" panose="020B0604020202020204" pitchFamily="34" charset="0"/>
              <a:buChar char="•"/>
            </a:pPr>
            <a:r>
              <a:rPr lang="en-US" sz="2400" b="1" dirty="0"/>
              <a:t>Bauman “From Pilgrim to Tourist - or a Short History of Identity” (1996):</a:t>
            </a:r>
            <a:br>
              <a:rPr lang="en-US" sz="2400" b="1" dirty="0"/>
            </a:br>
            <a:r>
              <a:rPr lang="en-US" sz="2000" dirty="0"/>
              <a:t>Liberated from old structures, traditional role models and imposed life plans, the subject develops an identity that does not let itself be determined by the past or obligated by the future. … </a:t>
            </a:r>
            <a:br>
              <a:rPr lang="en-US" sz="2000" dirty="0"/>
            </a:br>
            <a:r>
              <a:rPr lang="en-US" sz="2000" dirty="0"/>
              <a:t>The overall result is the fragmentation of time into episodes … assemblage of random moments: a continuous present </a:t>
            </a:r>
          </a:p>
        </p:txBody>
      </p:sp>
    </p:spTree>
  </p:cSld>
  <p:clrMapOvr>
    <a:masterClrMapping/>
  </p:clrMapOvr>
  <mc:AlternateContent xmlns:mc="http://schemas.openxmlformats.org/markup-compatibility/2006">
    <mc:Choice xmlns:mp="http://schemas.microsoft.com/office/mac/powerpoint/2008/main" xmlns:mv="urn:schemas-microsoft-com:mac:vml" xmlns="" Requires="mp">
      <mp:transition spd="slow">
        <mp:cube dir="d"/>
      </mp:transition>
    </mc:Choice>
    <mc:Fallback>
      <p:transition spd="slow">
        <p:cover di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extreme-experience.jpg"/>
          <p:cNvPicPr>
            <a:picLocks noChangeAspect="1"/>
          </p:cNvPicPr>
          <p:nvPr/>
        </p:nvPicPr>
        <p:blipFill>
          <a:blip r:embed="rId3"/>
          <a:stretch>
            <a:fillRect/>
          </a:stretch>
        </p:blipFill>
        <p:spPr>
          <a:xfrm>
            <a:off x="2544420" y="1070220"/>
            <a:ext cx="7223416" cy="5417562"/>
          </a:xfrm>
          <a:prstGeom prst="rect">
            <a:avLst/>
          </a:prstGeom>
          <a:ln>
            <a:noFill/>
          </a:ln>
          <a:effectLst>
            <a:softEdge rad="112500"/>
          </a:effectLst>
        </p:spPr>
      </p:pic>
      <p:sp>
        <p:nvSpPr>
          <p:cNvPr id="5" name="Textfeld 4"/>
          <p:cNvSpPr txBox="1"/>
          <p:nvPr/>
        </p:nvSpPr>
        <p:spPr>
          <a:xfrm>
            <a:off x="220707" y="223188"/>
            <a:ext cx="4647426" cy="707886"/>
          </a:xfrm>
          <a:prstGeom prst="rect">
            <a:avLst/>
          </a:prstGeom>
          <a:noFill/>
        </p:spPr>
        <p:txBody>
          <a:bodyPr wrap="none" rtlCol="0">
            <a:spAutoFit/>
          </a:bodyPr>
          <a:lstStyle/>
          <a:p>
            <a:r>
              <a:rPr lang="en-US" sz="4000" b="1" dirty="0">
                <a:solidFill>
                  <a:schemeClr val="accent2"/>
                </a:solidFill>
              </a:rPr>
              <a:t>2. PRESENT SHOCK</a:t>
            </a:r>
            <a:endParaRPr lang="en-GB" sz="4000" dirty="0">
              <a:solidFill>
                <a:schemeClr val="accent2"/>
              </a:solidFill>
            </a:endParaRPr>
          </a:p>
        </p:txBody>
      </p:sp>
      <p:sp>
        <p:nvSpPr>
          <p:cNvPr id="2" name="Rounded Rectangle 1">
            <a:extLst>
              <a:ext uri="{FF2B5EF4-FFF2-40B4-BE49-F238E27FC236}">
                <a16:creationId xmlns:a16="http://schemas.microsoft.com/office/drawing/2014/main" id="{B2A13E5F-FF72-354F-834A-16039AD285F1}"/>
              </a:ext>
            </a:extLst>
          </p:cNvPr>
          <p:cNvSpPr/>
          <p:nvPr/>
        </p:nvSpPr>
        <p:spPr>
          <a:xfrm>
            <a:off x="101439" y="3019647"/>
            <a:ext cx="6107975" cy="3632637"/>
          </a:xfrm>
          <a:prstGeom prst="roundRect">
            <a:avLst/>
          </a:prstGeom>
          <a:solidFill>
            <a:schemeClr val="accent1">
              <a:alpha val="8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en-US" sz="2400" dirty="0"/>
              <a:t>The subject is free to do whatever it wants, without having to want anything and also without knowing what it should want. </a:t>
            </a:r>
          </a:p>
          <a:p>
            <a:pPr marL="342900" indent="-342900">
              <a:buFont typeface="Arial" panose="020B0604020202020204" pitchFamily="34" charset="0"/>
              <a:buChar char="•"/>
            </a:pPr>
            <a:r>
              <a:rPr lang="en-US" sz="2400" dirty="0"/>
              <a:t>Thus it lives on, in the delirium of an endless present, ceaselessly under-way from moment to moment.</a:t>
            </a:r>
          </a:p>
          <a:p>
            <a:pPr marL="342900" indent="-342900">
              <a:buFont typeface="Arial" panose="020B0604020202020204" pitchFamily="34" charset="0"/>
              <a:buChar char="•"/>
            </a:pPr>
            <a:r>
              <a:rPr lang="en-US" sz="2400" dirty="0"/>
              <a:t>present-relatedness also creates pressure and anxiety</a:t>
            </a:r>
          </a:p>
        </p:txBody>
      </p:sp>
    </p:spTree>
    <p:extLst>
      <p:ext uri="{BB962C8B-B14F-4D97-AF65-F5344CB8AC3E}">
        <p14:creationId xmlns:p14="http://schemas.microsoft.com/office/powerpoint/2010/main" val="2144656785"/>
      </p:ext>
    </p:extLst>
  </p:cSld>
  <p:clrMapOvr>
    <a:masterClrMapping/>
  </p:clrMapOvr>
  <mc:AlternateContent xmlns:mc="http://schemas.openxmlformats.org/markup-compatibility/2006">
    <mc:Choice xmlns:mp="http://schemas.microsoft.com/office/mac/powerpoint/2008/main" xmlns:mv="urn:schemas-microsoft-com:mac:vml" xmlns="" Requires="mp">
      <mp:transition spd="slow">
        <mp:cube dir="d"/>
      </mp:transition>
    </mc:Choice>
    <mc:Fallback>
      <p:transition spd="slow">
        <p:cover dir="d"/>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 6" descr="2013-PresentShock.jpg"/>
          <p:cNvPicPr>
            <a:picLocks noChangeAspect="1"/>
          </p:cNvPicPr>
          <p:nvPr/>
        </p:nvPicPr>
        <p:blipFill>
          <a:blip r:embed="rId3"/>
          <a:stretch>
            <a:fillRect/>
          </a:stretch>
        </p:blipFill>
        <p:spPr>
          <a:xfrm>
            <a:off x="6097512" y="198783"/>
            <a:ext cx="3402225" cy="5129034"/>
          </a:xfrm>
          <a:prstGeom prst="rect">
            <a:avLst/>
          </a:prstGeom>
        </p:spPr>
      </p:pic>
      <p:pic>
        <p:nvPicPr>
          <p:cNvPr id="4" name="Bild 3" descr="Tyranny of the moment"/>
          <p:cNvPicPr>
            <a:picLocks noChangeAspect="1"/>
          </p:cNvPicPr>
          <p:nvPr/>
        </p:nvPicPr>
        <p:blipFill>
          <a:blip r:embed="rId4"/>
          <a:stretch>
            <a:fillRect/>
          </a:stretch>
        </p:blipFill>
        <p:spPr>
          <a:xfrm>
            <a:off x="2656766" y="198783"/>
            <a:ext cx="3246411" cy="5129034"/>
          </a:xfrm>
          <a:prstGeom prst="rect">
            <a:avLst/>
          </a:prstGeom>
        </p:spPr>
      </p:pic>
      <p:sp>
        <p:nvSpPr>
          <p:cNvPr id="2" name="TextBox 1">
            <a:extLst>
              <a:ext uri="{FF2B5EF4-FFF2-40B4-BE49-F238E27FC236}">
                <a16:creationId xmlns:a16="http://schemas.microsoft.com/office/drawing/2014/main" id="{3877A20F-68E5-D440-937F-C7D8A2ED74AB}"/>
              </a:ext>
            </a:extLst>
          </p:cNvPr>
          <p:cNvSpPr txBox="1"/>
          <p:nvPr/>
        </p:nvSpPr>
        <p:spPr>
          <a:xfrm>
            <a:off x="1779603" y="214639"/>
            <a:ext cx="877163" cy="461665"/>
          </a:xfrm>
          <a:prstGeom prst="rect">
            <a:avLst/>
          </a:prstGeom>
          <a:noFill/>
        </p:spPr>
        <p:txBody>
          <a:bodyPr wrap="none" rtlCol="0">
            <a:spAutoFit/>
          </a:bodyPr>
          <a:lstStyle/>
          <a:p>
            <a:r>
              <a:rPr lang="en-US" sz="2400" b="1" dirty="0"/>
              <a:t>2001</a:t>
            </a:r>
          </a:p>
        </p:txBody>
      </p:sp>
      <p:sp>
        <p:nvSpPr>
          <p:cNvPr id="3" name="TextBox 2">
            <a:extLst>
              <a:ext uri="{FF2B5EF4-FFF2-40B4-BE49-F238E27FC236}">
                <a16:creationId xmlns:a16="http://schemas.microsoft.com/office/drawing/2014/main" id="{1D6BA823-5B77-3A45-A60E-04E891D484B6}"/>
              </a:ext>
            </a:extLst>
          </p:cNvPr>
          <p:cNvSpPr txBox="1"/>
          <p:nvPr/>
        </p:nvSpPr>
        <p:spPr>
          <a:xfrm>
            <a:off x="9535048" y="214639"/>
            <a:ext cx="877163" cy="461665"/>
          </a:xfrm>
          <a:prstGeom prst="rect">
            <a:avLst/>
          </a:prstGeom>
          <a:noFill/>
        </p:spPr>
        <p:txBody>
          <a:bodyPr wrap="none" rtlCol="0">
            <a:spAutoFit/>
          </a:bodyPr>
          <a:lstStyle/>
          <a:p>
            <a:r>
              <a:rPr lang="en-US" sz="2400" b="1" dirty="0"/>
              <a:t>2014</a:t>
            </a:r>
          </a:p>
        </p:txBody>
      </p:sp>
      <p:sp>
        <p:nvSpPr>
          <p:cNvPr id="6" name="Rounded Rectangle 5">
            <a:extLst>
              <a:ext uri="{FF2B5EF4-FFF2-40B4-BE49-F238E27FC236}">
                <a16:creationId xmlns:a16="http://schemas.microsoft.com/office/drawing/2014/main" id="{D8E35319-C3A9-AC48-A893-E71167952B1E}"/>
              </a:ext>
            </a:extLst>
          </p:cNvPr>
          <p:cNvSpPr/>
          <p:nvPr/>
        </p:nvSpPr>
        <p:spPr>
          <a:xfrm>
            <a:off x="2484783" y="5486400"/>
            <a:ext cx="7050265" cy="11926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Without a deeper link to the rest of time</a:t>
            </a:r>
            <a:br>
              <a:rPr lang="en-US" sz="2400" dirty="0"/>
            </a:br>
            <a:r>
              <a:rPr lang="en-US" sz="2400" dirty="0"/>
              <a:t> every event is always simultaneously </a:t>
            </a:r>
            <a:br>
              <a:rPr lang="en-US" sz="2400" dirty="0"/>
            </a:br>
            <a:r>
              <a:rPr lang="en-US" sz="2400" dirty="0"/>
              <a:t>not enough and much too much.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feld 8"/>
          <p:cNvSpPr txBox="1"/>
          <p:nvPr/>
        </p:nvSpPr>
        <p:spPr>
          <a:xfrm>
            <a:off x="1090006" y="2686263"/>
            <a:ext cx="184666" cy="369332"/>
          </a:xfrm>
          <a:prstGeom prst="rect">
            <a:avLst/>
          </a:prstGeom>
          <a:noFill/>
        </p:spPr>
        <p:txBody>
          <a:bodyPr wrap="none" rtlCol="0">
            <a:spAutoFit/>
          </a:bodyPr>
          <a:lstStyle/>
          <a:p>
            <a:endParaRPr lang="en-US" dirty="0"/>
          </a:p>
        </p:txBody>
      </p:sp>
      <p:sp>
        <p:nvSpPr>
          <p:cNvPr id="10" name="Textfeld 9"/>
          <p:cNvSpPr txBox="1"/>
          <p:nvPr/>
        </p:nvSpPr>
        <p:spPr>
          <a:xfrm>
            <a:off x="1323578" y="6598863"/>
            <a:ext cx="184666" cy="369332"/>
          </a:xfrm>
          <a:prstGeom prst="rect">
            <a:avLst/>
          </a:prstGeom>
          <a:noFill/>
        </p:spPr>
        <p:txBody>
          <a:bodyPr wrap="none" rtlCol="0">
            <a:spAutoFit/>
          </a:bodyPr>
          <a:lstStyle/>
          <a:p>
            <a:endParaRPr lang="en-US" dirty="0"/>
          </a:p>
        </p:txBody>
      </p:sp>
      <p:pic>
        <p:nvPicPr>
          <p:cNvPr id="12" name="Bild 11" descr="Wo-ich-bin-will-ich-nicht-sein.png"/>
          <p:cNvPicPr>
            <a:picLocks noChangeAspect="1"/>
          </p:cNvPicPr>
          <p:nvPr/>
        </p:nvPicPr>
        <p:blipFill>
          <a:blip r:embed="rId3"/>
          <a:stretch>
            <a:fillRect/>
          </a:stretch>
        </p:blipFill>
        <p:spPr>
          <a:xfrm>
            <a:off x="0" y="0"/>
            <a:ext cx="12171759"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Mona Lisa Selfies"/>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6056269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descr="concert-taking-pictures.jpeg"/>
          <p:cNvPicPr>
            <a:picLocks noChangeAspect="1"/>
          </p:cNvPicPr>
          <p:nvPr/>
        </p:nvPicPr>
        <p:blipFill>
          <a:blip r:embed="rId2"/>
          <a:stretch>
            <a:fillRect/>
          </a:stretch>
        </p:blipFill>
        <p:spPr>
          <a:xfrm>
            <a:off x="0" y="0"/>
            <a:ext cx="12192000" cy="8128000"/>
          </a:xfrm>
          <a:prstGeom prst="rect">
            <a:avLst/>
          </a:prstGeom>
        </p:spPr>
      </p:pic>
    </p:spTree>
    <p:extLst>
      <p:ext uri="{BB962C8B-B14F-4D97-AF65-F5344CB8AC3E}">
        <p14:creationId xmlns:p14="http://schemas.microsoft.com/office/powerpoint/2010/main" val="14183809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E802E211-7DC2-4949-899F-D86F62E08777}"/>
              </a:ext>
            </a:extLst>
          </p:cNvPr>
          <p:cNvSpPr/>
          <p:nvPr/>
        </p:nvSpPr>
        <p:spPr>
          <a:xfrm>
            <a:off x="993913" y="914400"/>
            <a:ext cx="10197548" cy="48502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2"/>
                </a:solidFill>
              </a:rPr>
              <a:t>We are not on our way to the future.</a:t>
            </a:r>
            <a:br>
              <a:rPr lang="en-US" sz="3200" dirty="0"/>
            </a:br>
            <a:r>
              <a:rPr lang="en-US" sz="3200" dirty="0"/>
              <a:t>We experience the moment with less intensity than Faust who must never asked it to linger. </a:t>
            </a:r>
            <a:br>
              <a:rPr lang="en-US" sz="3200" dirty="0"/>
            </a:br>
            <a:r>
              <a:rPr lang="en-US" sz="3200" dirty="0"/>
              <a:t>We think we have done our part if we bring home a souvenir from the museum shop and a video from the rock concert. </a:t>
            </a:r>
            <a:br>
              <a:rPr lang="en-US" sz="3200" dirty="0"/>
            </a:br>
            <a:r>
              <a:rPr lang="en-US" sz="3200" dirty="0">
                <a:solidFill>
                  <a:schemeClr val="accent2"/>
                </a:solidFill>
              </a:rPr>
              <a:t>We are not Faust!</a:t>
            </a:r>
            <a:br>
              <a:rPr lang="en-US" sz="3200" dirty="0">
                <a:solidFill>
                  <a:schemeClr val="accent2"/>
                </a:solidFill>
              </a:rPr>
            </a:br>
            <a:r>
              <a:rPr lang="en-US" sz="3200" b="1" dirty="0">
                <a:solidFill>
                  <a:schemeClr val="accent2"/>
                </a:solidFill>
              </a:rPr>
              <a:t>Who are we?</a:t>
            </a:r>
          </a:p>
        </p:txBody>
      </p:sp>
    </p:spTree>
    <p:extLst>
      <p:ext uri="{BB962C8B-B14F-4D97-AF65-F5344CB8AC3E}">
        <p14:creationId xmlns:p14="http://schemas.microsoft.com/office/powerpoint/2010/main" val="15017154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 2" descr="smoking.jpg"/>
          <p:cNvPicPr>
            <a:picLocks noChangeAspect="1"/>
          </p:cNvPicPr>
          <p:nvPr/>
        </p:nvPicPr>
        <p:blipFill>
          <a:blip r:embed="rId3"/>
          <a:stretch>
            <a:fillRect/>
          </a:stretch>
        </p:blipFill>
        <p:spPr>
          <a:xfrm>
            <a:off x="604740" y="0"/>
            <a:ext cx="10982519" cy="6858000"/>
          </a:xfrm>
          <a:prstGeom prst="rect">
            <a:avLst/>
          </a:prstGeom>
        </p:spPr>
      </p:pic>
      <p:sp>
        <p:nvSpPr>
          <p:cNvPr id="4" name="Textfeld 3"/>
          <p:cNvSpPr txBox="1"/>
          <p:nvPr/>
        </p:nvSpPr>
        <p:spPr>
          <a:xfrm>
            <a:off x="6790943" y="157095"/>
            <a:ext cx="5016117" cy="707886"/>
          </a:xfrm>
          <a:prstGeom prst="rect">
            <a:avLst/>
          </a:prstGeom>
          <a:noFill/>
        </p:spPr>
        <p:txBody>
          <a:bodyPr wrap="none" rtlCol="0">
            <a:spAutoFit/>
          </a:bodyPr>
          <a:lstStyle/>
          <a:p>
            <a:r>
              <a:rPr lang="en-US" sz="4000" b="1" dirty="0">
                <a:solidFill>
                  <a:schemeClr val="accent2"/>
                </a:solidFill>
              </a:rPr>
              <a:t>3. NETWORK SMOKE</a:t>
            </a:r>
            <a:endParaRPr lang="en-GB" sz="4000" dirty="0">
              <a:solidFill>
                <a:schemeClr val="accent2"/>
              </a:solidFill>
            </a:endParaRPr>
          </a:p>
        </p:txBody>
      </p:sp>
      <p:sp>
        <p:nvSpPr>
          <p:cNvPr id="2" name="Rounded Rectangle 1">
            <a:extLst>
              <a:ext uri="{FF2B5EF4-FFF2-40B4-BE49-F238E27FC236}">
                <a16:creationId xmlns:a16="http://schemas.microsoft.com/office/drawing/2014/main" id="{CCF22127-67AD-D74F-AB50-315129A9D7C8}"/>
              </a:ext>
            </a:extLst>
          </p:cNvPr>
          <p:cNvSpPr/>
          <p:nvPr/>
        </p:nvSpPr>
        <p:spPr>
          <a:xfrm>
            <a:off x="198783" y="5452189"/>
            <a:ext cx="7945757" cy="1311965"/>
          </a:xfrm>
          <a:prstGeom prst="roundRect">
            <a:avLst/>
          </a:prstGeom>
          <a:solidFill>
            <a:schemeClr val="accent1">
              <a:alpha val="8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The smartphone is the cigarette of the 21st century.</a:t>
            </a:r>
          </a:p>
          <a:p>
            <a:pPr algn="ctr"/>
            <a:r>
              <a:rPr lang="en-US" sz="2400" dirty="0"/>
              <a:t>A self-protection whenever we are confronted </a:t>
            </a:r>
            <a:br>
              <a:rPr lang="en-US" sz="2400" dirty="0"/>
            </a:br>
            <a:r>
              <a:rPr lang="en-US" sz="2400" dirty="0"/>
              <a:t>with an uncomfortable, pressing present. </a:t>
            </a:r>
          </a:p>
        </p:txBody>
      </p:sp>
    </p:spTree>
    <p:extLst>
      <p:ext uri="{BB962C8B-B14F-4D97-AF65-F5344CB8AC3E}">
        <p14:creationId xmlns:p14="http://schemas.microsoft.com/office/powerpoint/2010/main" val="1501715478"/>
      </p:ext>
    </p:extLst>
  </p:cSld>
  <p:clrMapOvr>
    <a:masterClrMapping/>
  </p:clrMapOvr>
  <mc:AlternateContent xmlns:mc="http://schemas.openxmlformats.org/markup-compatibility/2006">
    <mc:Choice xmlns:mp="http://schemas.microsoft.com/office/mac/powerpoint/2008/main" xmlns:mv="urn:schemas-microsoft-com:mac:vml" xmlns="" Requires="mp">
      <mp:transition spd="slow">
        <mp:cube dir="d"/>
      </mp:transition>
    </mc:Choice>
    <mc:Fallback>
      <p:transition spd="slow">
        <p:cover di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Related image">
            <a:extLst>
              <a:ext uri="{FF2B5EF4-FFF2-40B4-BE49-F238E27FC236}">
                <a16:creationId xmlns:a16="http://schemas.microsoft.com/office/drawing/2014/main" id="{187BCA49-35F6-EE42-960E-8AAE5A947A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Rounded Rectangle 7">
            <a:extLst>
              <a:ext uri="{FF2B5EF4-FFF2-40B4-BE49-F238E27FC236}">
                <a16:creationId xmlns:a16="http://schemas.microsoft.com/office/drawing/2014/main" id="{04720F73-9B97-174D-BD08-DB01C23FE6EB}"/>
              </a:ext>
            </a:extLst>
          </p:cNvPr>
          <p:cNvSpPr/>
          <p:nvPr/>
        </p:nvSpPr>
        <p:spPr>
          <a:xfrm>
            <a:off x="198783" y="5367129"/>
            <a:ext cx="8110329" cy="1311965"/>
          </a:xfrm>
          <a:prstGeom prst="roundRect">
            <a:avLst/>
          </a:prstGeom>
          <a:solidFill>
            <a:schemeClr val="accent1">
              <a:alpha val="8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Walter Benjamin </a:t>
            </a:r>
            <a:r>
              <a:rPr lang="en-US" sz="2400" i="1" dirty="0"/>
              <a:t>Experience and Poverty</a:t>
            </a:r>
            <a:r>
              <a:rPr lang="en-US" sz="2400" dirty="0"/>
              <a:t> (1933): souvenir as a socially acceptable form </a:t>
            </a:r>
            <a:br>
              <a:rPr lang="en-US" sz="2400" dirty="0"/>
            </a:br>
            <a:r>
              <a:rPr lang="en-US" sz="2400" dirty="0"/>
              <a:t>of liberation from experience </a:t>
            </a:r>
          </a:p>
        </p:txBody>
      </p:sp>
    </p:spTree>
    <p:extLst>
      <p:ext uri="{BB962C8B-B14F-4D97-AF65-F5344CB8AC3E}">
        <p14:creationId xmlns:p14="http://schemas.microsoft.com/office/powerpoint/2010/main" val="27665751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Susan Sontag On Photography">
            <a:extLst>
              <a:ext uri="{FF2B5EF4-FFF2-40B4-BE49-F238E27FC236}">
                <a16:creationId xmlns:a16="http://schemas.microsoft.com/office/drawing/2014/main" id="{4DF2ED2B-F348-0E4E-86E1-0E0FB69C2C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453" y="200726"/>
            <a:ext cx="4541005" cy="6638256"/>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4">
            <a:extLst>
              <a:ext uri="{FF2B5EF4-FFF2-40B4-BE49-F238E27FC236}">
                <a16:creationId xmlns:a16="http://schemas.microsoft.com/office/drawing/2014/main" id="{A88C8473-A76D-1147-A1DD-342B682DF8BD}"/>
              </a:ext>
            </a:extLst>
          </p:cNvPr>
          <p:cNvSpPr/>
          <p:nvPr/>
        </p:nvSpPr>
        <p:spPr>
          <a:xfrm>
            <a:off x="5244316" y="356461"/>
            <a:ext cx="5201542" cy="44945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t> </a:t>
            </a:r>
            <a:br>
              <a:rPr lang="en-US" sz="3000" dirty="0"/>
            </a:br>
            <a:r>
              <a:rPr lang="en-US" sz="3000" dirty="0"/>
              <a:t>PHOTOGRAPHY IS A DEFENSE AGAINST ANXIETY, AND A TOOL OF POWER THAT HELPS TOURISTS TAKE POSSESSION OF SPACE IN WHICH THEY ARE INSECURE. </a:t>
            </a:r>
          </a:p>
        </p:txBody>
      </p:sp>
      <p:sp>
        <p:nvSpPr>
          <p:cNvPr id="2" name="TextBox 1">
            <a:extLst>
              <a:ext uri="{FF2B5EF4-FFF2-40B4-BE49-F238E27FC236}">
                <a16:creationId xmlns:a16="http://schemas.microsoft.com/office/drawing/2014/main" id="{F2A3A616-E267-584A-A1AB-9ED860891C0D}"/>
              </a:ext>
            </a:extLst>
          </p:cNvPr>
          <p:cNvSpPr txBox="1"/>
          <p:nvPr/>
        </p:nvSpPr>
        <p:spPr>
          <a:xfrm>
            <a:off x="4959458" y="6162260"/>
            <a:ext cx="877163" cy="461665"/>
          </a:xfrm>
          <a:prstGeom prst="rect">
            <a:avLst/>
          </a:prstGeom>
          <a:noFill/>
        </p:spPr>
        <p:txBody>
          <a:bodyPr wrap="none" rtlCol="0">
            <a:spAutoFit/>
          </a:bodyPr>
          <a:lstStyle/>
          <a:p>
            <a:r>
              <a:rPr lang="en-US" sz="2400" b="1" dirty="0"/>
              <a:t>1973</a:t>
            </a:r>
          </a:p>
        </p:txBody>
      </p:sp>
    </p:spTree>
    <p:extLst>
      <p:ext uri="{BB962C8B-B14F-4D97-AF65-F5344CB8AC3E}">
        <p14:creationId xmlns:p14="http://schemas.microsoft.com/office/powerpoint/2010/main" val="21220882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Shackleton">
            <a:extLst>
              <a:ext uri="{FF2B5EF4-FFF2-40B4-BE49-F238E27FC236}">
                <a16:creationId xmlns:a16="http://schemas.microsoft.com/office/drawing/2014/main" id="{4C275E52-6BA7-814B-8358-D1955E776D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
            <a:ext cx="12192001" cy="6870915"/>
          </a:xfrm>
          <a:prstGeom prst="rect">
            <a:avLst/>
          </a:prstGeom>
          <a:noFill/>
          <a:extLst>
            <a:ext uri="{909E8E84-426E-40DD-AFC4-6F175D3DCCD1}">
              <a14:hiddenFill xmlns:a14="http://schemas.microsoft.com/office/drawing/2010/main">
                <a:solidFill>
                  <a:srgbClr val="FFFFFF"/>
                </a:solidFill>
              </a14:hiddenFill>
            </a:ext>
          </a:extLst>
        </p:spPr>
      </p:pic>
      <p:sp>
        <p:nvSpPr>
          <p:cNvPr id="2" name="Rounded Rectangle 1">
            <a:extLst>
              <a:ext uri="{FF2B5EF4-FFF2-40B4-BE49-F238E27FC236}">
                <a16:creationId xmlns:a16="http://schemas.microsoft.com/office/drawing/2014/main" id="{4F9DBB4B-3789-3044-B860-9CFCA1F9CDA2}"/>
              </a:ext>
            </a:extLst>
          </p:cNvPr>
          <p:cNvSpPr/>
          <p:nvPr/>
        </p:nvSpPr>
        <p:spPr>
          <a:xfrm>
            <a:off x="5625547" y="139149"/>
            <a:ext cx="6460434" cy="1451113"/>
          </a:xfrm>
          <a:prstGeom prst="roundRect">
            <a:avLst/>
          </a:prstGeom>
          <a:solidFill>
            <a:schemeClr val="accent1">
              <a:alpha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t>Béla</a:t>
            </a:r>
            <a:r>
              <a:rPr lang="en-US" sz="2400" dirty="0"/>
              <a:t> </a:t>
            </a:r>
            <a:r>
              <a:rPr lang="en-US" sz="2400" dirty="0" err="1"/>
              <a:t>Balász</a:t>
            </a:r>
            <a:r>
              <a:rPr lang="en-US" sz="2400" dirty="0"/>
              <a:t> </a:t>
            </a:r>
            <a:r>
              <a:rPr lang="en-US" sz="2400" i="1" dirty="0"/>
              <a:t>The Spirit of Film</a:t>
            </a:r>
            <a:r>
              <a:rPr lang="en-US" sz="2400" dirty="0"/>
              <a:t> (1930) </a:t>
            </a:r>
            <a:br>
              <a:rPr lang="en-US" sz="2400" dirty="0"/>
            </a:br>
            <a:r>
              <a:rPr lang="en-US" sz="2400" dirty="0"/>
              <a:t>example of the shipwreck in Shackleton’s Trans-Antarctic Expedition (1914–1917) </a:t>
            </a:r>
          </a:p>
        </p:txBody>
      </p:sp>
    </p:spTree>
    <p:extLst>
      <p:ext uri="{BB962C8B-B14F-4D97-AF65-F5344CB8AC3E}">
        <p14:creationId xmlns:p14="http://schemas.microsoft.com/office/powerpoint/2010/main" val="37468878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urley photographing">
            <a:extLst>
              <a:ext uri="{FF2B5EF4-FFF2-40B4-BE49-F238E27FC236}">
                <a16:creationId xmlns:a16="http://schemas.microsoft.com/office/drawing/2014/main" id="{AFBF3BD6-43A2-A844-B0D0-017E42EE40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705" y="337497"/>
            <a:ext cx="4713225" cy="626758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Rounded Rectangle 2">
            <a:extLst>
              <a:ext uri="{FF2B5EF4-FFF2-40B4-BE49-F238E27FC236}">
                <a16:creationId xmlns:a16="http://schemas.microsoft.com/office/drawing/2014/main" id="{AF53EECD-E330-1842-9AD8-85676DB70122}"/>
              </a:ext>
            </a:extLst>
          </p:cNvPr>
          <p:cNvSpPr/>
          <p:nvPr/>
        </p:nvSpPr>
        <p:spPr>
          <a:xfrm>
            <a:off x="5267739" y="337497"/>
            <a:ext cx="5804452" cy="51683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This is a new form of human consciousness, which is given to man by the camera. As long as these men don’t lose consciousness, their eye looks through the camera’s lens and imagines the scene in the lens as present. Presence of mind becomes presence of the image.</a:t>
            </a:r>
          </a:p>
        </p:txBody>
      </p:sp>
    </p:spTree>
    <p:extLst>
      <p:ext uri="{BB962C8B-B14F-4D97-AF65-F5344CB8AC3E}">
        <p14:creationId xmlns:p14="http://schemas.microsoft.com/office/powerpoint/2010/main" val="18194811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urley photographing">
            <a:extLst>
              <a:ext uri="{FF2B5EF4-FFF2-40B4-BE49-F238E27FC236}">
                <a16:creationId xmlns:a16="http://schemas.microsoft.com/office/drawing/2014/main" id="{AFBF3BD6-43A2-A844-B0D0-017E42EE40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705" y="337497"/>
            <a:ext cx="4713225" cy="626758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Rounded Rectangle 2">
            <a:extLst>
              <a:ext uri="{FF2B5EF4-FFF2-40B4-BE49-F238E27FC236}">
                <a16:creationId xmlns:a16="http://schemas.microsoft.com/office/drawing/2014/main" id="{AF53EECD-E330-1842-9AD8-85676DB70122}"/>
              </a:ext>
            </a:extLst>
          </p:cNvPr>
          <p:cNvSpPr/>
          <p:nvPr/>
        </p:nvSpPr>
        <p:spPr>
          <a:xfrm>
            <a:off x="5267739" y="337497"/>
            <a:ext cx="5804452" cy="51683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The camera provides security. It is a form of self-consciousness. The inner process of taking account of something has been turned inside out. […] </a:t>
            </a:r>
            <a:br>
              <a:rPr lang="en-US" sz="2800" dirty="0"/>
            </a:br>
            <a:r>
              <a:rPr lang="en-US" sz="2800" dirty="0"/>
              <a:t>We don’t keep shooting as long as we are conscious, we are conscious as long as we keep shooting.</a:t>
            </a:r>
          </a:p>
        </p:txBody>
      </p:sp>
      <p:cxnSp>
        <p:nvCxnSpPr>
          <p:cNvPr id="4" name="Straight Connector 3">
            <a:extLst>
              <a:ext uri="{FF2B5EF4-FFF2-40B4-BE49-F238E27FC236}">
                <a16:creationId xmlns:a16="http://schemas.microsoft.com/office/drawing/2014/main" id="{C85D7FD0-045A-EB4B-87CD-2560528CF57A}"/>
              </a:ext>
            </a:extLst>
          </p:cNvPr>
          <p:cNvCxnSpPr/>
          <p:nvPr/>
        </p:nvCxnSpPr>
        <p:spPr>
          <a:xfrm>
            <a:off x="8718698" y="2062716"/>
            <a:ext cx="1722474" cy="0"/>
          </a:xfrm>
          <a:prstGeom prst="line">
            <a:avLst/>
          </a:prstGeom>
          <a:ln w="349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44562F2B-C86E-8C47-86D8-1BE67F5A1DEE}"/>
              </a:ext>
            </a:extLst>
          </p:cNvPr>
          <p:cNvCxnSpPr/>
          <p:nvPr/>
        </p:nvCxnSpPr>
        <p:spPr>
          <a:xfrm>
            <a:off x="5699051" y="2488019"/>
            <a:ext cx="4742121" cy="0"/>
          </a:xfrm>
          <a:prstGeom prst="line">
            <a:avLst/>
          </a:prstGeom>
          <a:ln w="349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977E2D8-DC56-924C-A8CA-5C859E6D31B7}"/>
              </a:ext>
            </a:extLst>
          </p:cNvPr>
          <p:cNvCxnSpPr/>
          <p:nvPr/>
        </p:nvCxnSpPr>
        <p:spPr>
          <a:xfrm>
            <a:off x="5699051" y="2934586"/>
            <a:ext cx="4742121" cy="0"/>
          </a:xfrm>
          <a:prstGeom prst="line">
            <a:avLst/>
          </a:prstGeom>
          <a:ln w="349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F61E034-7F6E-A14A-ABED-B8EAEA7EA658}"/>
              </a:ext>
            </a:extLst>
          </p:cNvPr>
          <p:cNvCxnSpPr/>
          <p:nvPr/>
        </p:nvCxnSpPr>
        <p:spPr>
          <a:xfrm>
            <a:off x="6868633" y="3359888"/>
            <a:ext cx="1850065" cy="0"/>
          </a:xfrm>
          <a:prstGeom prst="line">
            <a:avLst/>
          </a:prstGeom>
          <a:ln w="3492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48297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E802E211-7DC2-4949-899F-D86F62E08777}"/>
              </a:ext>
            </a:extLst>
          </p:cNvPr>
          <p:cNvSpPr/>
          <p:nvPr/>
        </p:nvSpPr>
        <p:spPr>
          <a:xfrm>
            <a:off x="993913" y="914400"/>
            <a:ext cx="10197548" cy="48502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2"/>
                </a:solidFill>
              </a:rPr>
              <a:t>“The inner process of taking account of something has been turned inside out.”</a:t>
            </a:r>
            <a:br>
              <a:rPr lang="en-US" sz="3200" dirty="0"/>
            </a:br>
            <a:br>
              <a:rPr lang="en-US" sz="3200" dirty="0"/>
            </a:br>
            <a:r>
              <a:rPr lang="en-US" sz="3200" dirty="0"/>
              <a:t>The camera provides security by becoming </a:t>
            </a:r>
          </a:p>
          <a:p>
            <a:pPr algn="ctr"/>
            <a:r>
              <a:rPr lang="en-US" sz="3200" dirty="0"/>
              <a:t>a site of externalized reflection; </a:t>
            </a:r>
            <a:br>
              <a:rPr lang="en-US" sz="3200" dirty="0"/>
            </a:br>
            <a:r>
              <a:rPr lang="en-US" sz="3200" dirty="0"/>
              <a:t>consciousness is reduced to the act of witnessing, which provides a hold at the very moment of falling. </a:t>
            </a:r>
          </a:p>
        </p:txBody>
      </p:sp>
      <p:sp>
        <p:nvSpPr>
          <p:cNvPr id="3" name="TextBox 2">
            <a:extLst>
              <a:ext uri="{FF2B5EF4-FFF2-40B4-BE49-F238E27FC236}">
                <a16:creationId xmlns:a16="http://schemas.microsoft.com/office/drawing/2014/main" id="{64815075-40FF-434C-BC02-EFDC5900D8F1}"/>
              </a:ext>
            </a:extLst>
          </p:cNvPr>
          <p:cNvSpPr txBox="1"/>
          <p:nvPr/>
        </p:nvSpPr>
        <p:spPr>
          <a:xfrm>
            <a:off x="5401339" y="5871021"/>
            <a:ext cx="1023037" cy="707886"/>
          </a:xfrm>
          <a:prstGeom prst="rect">
            <a:avLst/>
          </a:prstGeom>
          <a:noFill/>
        </p:spPr>
        <p:txBody>
          <a:bodyPr wrap="none" rtlCol="0">
            <a:spAutoFit/>
          </a:bodyPr>
          <a:lstStyle/>
          <a:p>
            <a:r>
              <a:rPr lang="en-US" sz="4000" b="1" dirty="0">
                <a:solidFill>
                  <a:srgbClr val="FF0000"/>
                </a:solidFill>
              </a:rPr>
              <a:t>Us?</a:t>
            </a:r>
          </a:p>
        </p:txBody>
      </p:sp>
    </p:spTree>
    <p:extLst>
      <p:ext uri="{BB962C8B-B14F-4D97-AF65-F5344CB8AC3E}">
        <p14:creationId xmlns:p14="http://schemas.microsoft.com/office/powerpoint/2010/main" val="13422346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2B8F667B-E876-894F-8A96-E87959C26BCA}"/>
              </a:ext>
            </a:extLst>
          </p:cNvPr>
          <p:cNvSpPr/>
          <p:nvPr/>
        </p:nvSpPr>
        <p:spPr>
          <a:xfrm>
            <a:off x="1078992" y="5577840"/>
            <a:ext cx="9857232" cy="9692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We photograph things in order to drive them out of our minds </a:t>
            </a:r>
          </a:p>
        </p:txBody>
      </p:sp>
      <p:pic>
        <p:nvPicPr>
          <p:cNvPr id="8196" name="Picture 4" descr="Related image">
            <a:extLst>
              <a:ext uri="{FF2B5EF4-FFF2-40B4-BE49-F238E27FC236}">
                <a16:creationId xmlns:a16="http://schemas.microsoft.com/office/drawing/2014/main" id="{50AE59C5-CD18-9E40-BBF4-6F1003E405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7520" y="461781"/>
            <a:ext cx="5833872" cy="4895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02358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4044" r="2051" b="3691"/>
          <a:stretch/>
        </p:blipFill>
        <p:spPr>
          <a:xfrm>
            <a:off x="-148856" y="-475575"/>
            <a:ext cx="12525154" cy="8134049"/>
          </a:xfrm>
          <a:prstGeom prst="rect">
            <a:avLst/>
          </a:prstGeom>
          <a:ln>
            <a:noFill/>
          </a:ln>
          <a:effectLst>
            <a:softEdge rad="112500"/>
          </a:effectLst>
        </p:spPr>
      </p:pic>
      <p:sp>
        <p:nvSpPr>
          <p:cNvPr id="2" name="Rounded Rectangle 1">
            <a:extLst>
              <a:ext uri="{FF2B5EF4-FFF2-40B4-BE49-F238E27FC236}">
                <a16:creationId xmlns:a16="http://schemas.microsoft.com/office/drawing/2014/main" id="{E93C8A12-B07D-9D4C-9FEB-EFA2B15AB26E}"/>
              </a:ext>
            </a:extLst>
          </p:cNvPr>
          <p:cNvSpPr/>
          <p:nvPr/>
        </p:nvSpPr>
        <p:spPr>
          <a:xfrm>
            <a:off x="255183" y="63794"/>
            <a:ext cx="10185989" cy="1850065"/>
          </a:xfrm>
          <a:prstGeom prst="roundRect">
            <a:avLst/>
          </a:prstGeom>
          <a:solidFill>
            <a:schemeClr val="accent1">
              <a:alpha val="8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a:p>
            <a:pPr algn="ctr"/>
            <a:br>
              <a:rPr lang="en-US" sz="2400" dirty="0"/>
            </a:br>
            <a:r>
              <a:rPr lang="en-US" sz="2400" dirty="0"/>
              <a:t>Standing face to face with one of the great wonders of the world, </a:t>
            </a:r>
            <a:br>
              <a:rPr lang="en-US" sz="2400" dirty="0"/>
            </a:br>
            <a:r>
              <a:rPr lang="en-US" sz="2400" dirty="0"/>
              <a:t>the overwhelming majority of people have no wish to experience it, preferring instead that the camera should.</a:t>
            </a:r>
            <a:br>
              <a:rPr lang="en-US" sz="2400" dirty="0"/>
            </a:br>
            <a:r>
              <a:rPr lang="en-US" sz="2000" dirty="0"/>
              <a:t>(Giorgio Agamben: </a:t>
            </a:r>
            <a:r>
              <a:rPr lang="en-US" sz="2000" i="1" dirty="0"/>
              <a:t>Infancy and History: On the Destruction of Experience)</a:t>
            </a:r>
            <a:r>
              <a:rPr lang="en-US" dirty="0"/>
              <a:t>  </a:t>
            </a:r>
            <a:endParaRPr lang="en-US" sz="2400" dirty="0"/>
          </a:p>
          <a:p>
            <a:pPr algn="ctr"/>
            <a:r>
              <a:rPr lang="en-US" sz="2400" dirty="0"/>
              <a:t> </a:t>
            </a:r>
          </a:p>
          <a:p>
            <a:pPr algn="ctr"/>
            <a:endParaRPr lang="en-US" dirty="0"/>
          </a:p>
        </p:txBody>
      </p:sp>
    </p:spTree>
    <p:extLst>
      <p:ext uri="{BB962C8B-B14F-4D97-AF65-F5344CB8AC3E}">
        <p14:creationId xmlns:p14="http://schemas.microsoft.com/office/powerpoint/2010/main" val="1501715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2B8F667B-E876-894F-8A96-E87959C26BCA}"/>
              </a:ext>
            </a:extLst>
          </p:cNvPr>
          <p:cNvSpPr/>
          <p:nvPr/>
        </p:nvSpPr>
        <p:spPr>
          <a:xfrm>
            <a:off x="802545" y="5556575"/>
            <a:ext cx="10510496" cy="9692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“Why do people record TV programs instead of watching them?”</a:t>
            </a:r>
            <a:br>
              <a:rPr lang="en-US" sz="2400" dirty="0"/>
            </a:br>
            <a:r>
              <a:rPr lang="en-US" sz="2400" dirty="0"/>
              <a:t>But: Left to </a:t>
            </a:r>
            <a:r>
              <a:rPr lang="en-US" sz="2400" i="1" dirty="0">
                <a:solidFill>
                  <a:schemeClr val="tx1"/>
                </a:solidFill>
              </a:rPr>
              <a:t>machines</a:t>
            </a:r>
            <a:r>
              <a:rPr lang="en-US" sz="2400" dirty="0"/>
              <a:t>, delegated experience runs empty.</a:t>
            </a:r>
          </a:p>
        </p:txBody>
      </p:sp>
      <p:pic>
        <p:nvPicPr>
          <p:cNvPr id="7170" name="Picture 2" descr="Related image">
            <a:extLst>
              <a:ext uri="{FF2B5EF4-FFF2-40B4-BE49-F238E27FC236}">
                <a16:creationId xmlns:a16="http://schemas.microsoft.com/office/drawing/2014/main" id="{F592DA6C-BBB0-944B-9CA4-55D02C79EA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712" y="413032"/>
            <a:ext cx="3428163" cy="483663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8CBFE51-1F56-EC44-B789-90C4DB136618}"/>
              </a:ext>
            </a:extLst>
          </p:cNvPr>
          <p:cNvSpPr txBox="1"/>
          <p:nvPr/>
        </p:nvSpPr>
        <p:spPr>
          <a:xfrm>
            <a:off x="7771875" y="4788000"/>
            <a:ext cx="877163" cy="461665"/>
          </a:xfrm>
          <a:prstGeom prst="rect">
            <a:avLst/>
          </a:prstGeom>
          <a:noFill/>
        </p:spPr>
        <p:txBody>
          <a:bodyPr wrap="none" rtlCol="0">
            <a:spAutoFit/>
          </a:bodyPr>
          <a:lstStyle/>
          <a:p>
            <a:r>
              <a:rPr lang="en-US" sz="2400" b="1" dirty="0"/>
              <a:t>1999</a:t>
            </a:r>
          </a:p>
        </p:txBody>
      </p:sp>
    </p:spTree>
    <p:extLst>
      <p:ext uri="{BB962C8B-B14F-4D97-AF65-F5344CB8AC3E}">
        <p14:creationId xmlns:p14="http://schemas.microsoft.com/office/powerpoint/2010/main" val="14401531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 2" descr="Tourist-on-phone.jpg"/>
          <p:cNvPicPr>
            <a:picLocks noChangeAspect="1"/>
          </p:cNvPicPr>
          <p:nvPr/>
        </p:nvPicPr>
        <p:blipFill>
          <a:blip r:embed="rId3"/>
          <a:stretch>
            <a:fillRect/>
          </a:stretch>
        </p:blipFill>
        <p:spPr>
          <a:xfrm>
            <a:off x="0" y="-1"/>
            <a:ext cx="12192000" cy="8370141"/>
          </a:xfrm>
          <a:prstGeom prst="rect">
            <a:avLst/>
          </a:prstGeom>
        </p:spPr>
      </p:pic>
      <p:sp>
        <p:nvSpPr>
          <p:cNvPr id="2" name="Rounded Rectangle 1">
            <a:extLst>
              <a:ext uri="{FF2B5EF4-FFF2-40B4-BE49-F238E27FC236}">
                <a16:creationId xmlns:a16="http://schemas.microsoft.com/office/drawing/2014/main" id="{92EC4B02-4914-FB4C-A019-2497586D59B8}"/>
              </a:ext>
            </a:extLst>
          </p:cNvPr>
          <p:cNvSpPr/>
          <p:nvPr/>
        </p:nvSpPr>
        <p:spPr>
          <a:xfrm>
            <a:off x="233915" y="5326912"/>
            <a:ext cx="4976038" cy="1127051"/>
          </a:xfrm>
          <a:prstGeom prst="roundRect">
            <a:avLst/>
          </a:prstGeom>
          <a:solidFill>
            <a:schemeClr val="accent1">
              <a:alpha val="7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SNS: immediate sharing</a:t>
            </a:r>
          </a:p>
          <a:p>
            <a:pPr algn="ctr"/>
            <a:r>
              <a:rPr lang="en-US" sz="2400" dirty="0"/>
              <a:t>delegation as communication</a:t>
            </a:r>
          </a:p>
          <a:p>
            <a:pPr algn="ctr"/>
            <a:r>
              <a:rPr lang="en-US" sz="2400" dirty="0"/>
              <a:t>rather than escape</a:t>
            </a:r>
          </a:p>
        </p:txBody>
      </p:sp>
    </p:spTree>
    <p:extLst>
      <p:ext uri="{BB962C8B-B14F-4D97-AF65-F5344CB8AC3E}">
        <p14:creationId xmlns:p14="http://schemas.microsoft.com/office/powerpoint/2010/main" val="15017154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 2" descr="cuddling-people-group.jpg"/>
          <p:cNvPicPr>
            <a:picLocks noChangeAspect="1"/>
          </p:cNvPicPr>
          <p:nvPr/>
        </p:nvPicPr>
        <p:blipFill>
          <a:blip r:embed="rId3"/>
          <a:stretch>
            <a:fillRect/>
          </a:stretch>
        </p:blipFill>
        <p:spPr>
          <a:xfrm>
            <a:off x="0" y="0"/>
            <a:ext cx="12192000" cy="6880635"/>
          </a:xfrm>
          <a:prstGeom prst="rect">
            <a:avLst/>
          </a:prstGeom>
        </p:spPr>
      </p:pic>
    </p:spTree>
    <p:extLst>
      <p:ext uri="{BB962C8B-B14F-4D97-AF65-F5344CB8AC3E}">
        <p14:creationId xmlns:p14="http://schemas.microsoft.com/office/powerpoint/2010/main" val="15017154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 2" descr="Diaabend.jpg"/>
          <p:cNvPicPr>
            <a:picLocks noChangeAspect="1"/>
          </p:cNvPicPr>
          <p:nvPr/>
        </p:nvPicPr>
        <p:blipFill>
          <a:blip r:embed="rId3"/>
          <a:stretch>
            <a:fillRect/>
          </a:stretch>
        </p:blipFill>
        <p:spPr>
          <a:xfrm>
            <a:off x="2363899" y="34202"/>
            <a:ext cx="7531786" cy="6823798"/>
          </a:xfrm>
          <a:prstGeom prst="rect">
            <a:avLst/>
          </a:prstGeom>
        </p:spPr>
      </p:pic>
      <p:sp>
        <p:nvSpPr>
          <p:cNvPr id="2" name="Rounded Rectangle 1">
            <a:extLst>
              <a:ext uri="{FF2B5EF4-FFF2-40B4-BE49-F238E27FC236}">
                <a16:creationId xmlns:a16="http://schemas.microsoft.com/office/drawing/2014/main" id="{EC3A20F5-1C2E-A64C-89D5-9ACDD15224BB}"/>
              </a:ext>
            </a:extLst>
          </p:cNvPr>
          <p:cNvSpPr/>
          <p:nvPr/>
        </p:nvSpPr>
        <p:spPr>
          <a:xfrm>
            <a:off x="467833" y="6018028"/>
            <a:ext cx="11440632" cy="6166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before we had the slight-show where we delegated/shared our experience</a:t>
            </a:r>
          </a:p>
        </p:txBody>
      </p:sp>
    </p:spTree>
    <p:extLst>
      <p:ext uri="{BB962C8B-B14F-4D97-AF65-F5344CB8AC3E}">
        <p14:creationId xmlns:p14="http://schemas.microsoft.com/office/powerpoint/2010/main" val="15017154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Fotohaufen.jpg"/>
          <p:cNvPicPr>
            <a:picLocks noChangeAspect="1"/>
          </p:cNvPicPr>
          <p:nvPr/>
        </p:nvPicPr>
        <p:blipFill>
          <a:blip r:embed="rId3"/>
          <a:stretch>
            <a:fillRect/>
          </a:stretch>
        </p:blipFill>
        <p:spPr>
          <a:xfrm>
            <a:off x="1" y="-1"/>
            <a:ext cx="12191999" cy="6858001"/>
          </a:xfrm>
          <a:prstGeom prst="rect">
            <a:avLst/>
          </a:prstGeom>
        </p:spPr>
      </p:pic>
      <p:sp>
        <p:nvSpPr>
          <p:cNvPr id="2" name="Rounded Rectangle 1">
            <a:extLst>
              <a:ext uri="{FF2B5EF4-FFF2-40B4-BE49-F238E27FC236}">
                <a16:creationId xmlns:a16="http://schemas.microsoft.com/office/drawing/2014/main" id="{950E6DC4-97EA-0646-9D1E-47F1D9BF6806}"/>
              </a:ext>
            </a:extLst>
          </p:cNvPr>
          <p:cNvSpPr/>
          <p:nvPr/>
        </p:nvSpPr>
        <p:spPr>
          <a:xfrm>
            <a:off x="148857" y="5061099"/>
            <a:ext cx="7655442" cy="1690576"/>
          </a:xfrm>
          <a:prstGeom prst="roundRect">
            <a:avLst/>
          </a:prstGeom>
          <a:solidFill>
            <a:schemeClr val="accent1">
              <a:alpha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Who has time to have a second look at all the photos it once seemed so important to create?</a:t>
            </a:r>
            <a:br>
              <a:rPr lang="en-US" sz="2400" dirty="0"/>
            </a:br>
            <a:r>
              <a:rPr lang="en-US" sz="2400" dirty="0"/>
              <a:t>We prefer instead that our social network looks.</a:t>
            </a:r>
            <a:br>
              <a:rPr lang="en-US" sz="2400" dirty="0"/>
            </a:br>
            <a:r>
              <a:rPr lang="en-US" sz="2400" dirty="0"/>
              <a:t>Anecdotal evidence</a:t>
            </a:r>
          </a:p>
        </p:txBody>
      </p:sp>
    </p:spTree>
    <p:extLst>
      <p:ext uri="{BB962C8B-B14F-4D97-AF65-F5344CB8AC3E}">
        <p14:creationId xmlns:p14="http://schemas.microsoft.com/office/powerpoint/2010/main" val="13829229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 2" descr="Tourist-selfie_B.jpg"/>
          <p:cNvPicPr>
            <a:picLocks noChangeAspect="1"/>
          </p:cNvPicPr>
          <p:nvPr/>
        </p:nvPicPr>
        <p:blipFill>
          <a:blip r:embed="rId2"/>
          <a:stretch>
            <a:fillRect/>
          </a:stretch>
        </p:blipFill>
        <p:spPr>
          <a:xfrm>
            <a:off x="238878" y="1295209"/>
            <a:ext cx="3671850" cy="3671850"/>
          </a:xfrm>
          <a:prstGeom prst="rect">
            <a:avLst/>
          </a:prstGeom>
        </p:spPr>
      </p:pic>
      <p:pic>
        <p:nvPicPr>
          <p:cNvPr id="4" name="Bild 3" descr="Tourist-selfie_A.jpg"/>
          <p:cNvPicPr>
            <a:picLocks noChangeAspect="1"/>
          </p:cNvPicPr>
          <p:nvPr/>
        </p:nvPicPr>
        <p:blipFill>
          <a:blip r:embed="rId3"/>
          <a:stretch>
            <a:fillRect/>
          </a:stretch>
        </p:blipFill>
        <p:spPr>
          <a:xfrm>
            <a:off x="4060771" y="1295209"/>
            <a:ext cx="7914875" cy="3671849"/>
          </a:xfrm>
          <a:prstGeom prst="rect">
            <a:avLst/>
          </a:prstGeom>
        </p:spPr>
      </p:pic>
      <p:sp>
        <p:nvSpPr>
          <p:cNvPr id="5" name="Rounded Rectangle 4">
            <a:extLst>
              <a:ext uri="{FF2B5EF4-FFF2-40B4-BE49-F238E27FC236}">
                <a16:creationId xmlns:a16="http://schemas.microsoft.com/office/drawing/2014/main" id="{AC9CADCC-9DA4-2F4F-889F-FB6F6BF3EB20}"/>
              </a:ext>
            </a:extLst>
          </p:cNvPr>
          <p:cNvSpPr/>
          <p:nvPr/>
        </p:nvSpPr>
        <p:spPr>
          <a:xfrm>
            <a:off x="318976" y="5337545"/>
            <a:ext cx="11656669" cy="1190846"/>
          </a:xfrm>
          <a:prstGeom prst="roundRect">
            <a:avLst/>
          </a:prstGeom>
          <a:solidFill>
            <a:schemeClr val="accent1">
              <a:alpha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What for many people looks like narcissism is basically a cry for help </a:t>
            </a:r>
            <a:br>
              <a:rPr lang="en-US" sz="2400" dirty="0"/>
            </a:br>
            <a:r>
              <a:rPr lang="en-US" sz="2400" dirty="0"/>
              <a:t>to the network friends, who should liberate us from the present moment </a:t>
            </a:r>
          </a:p>
          <a:p>
            <a:pPr algn="ctr"/>
            <a:r>
              <a:rPr lang="en-US" sz="2400" dirty="0"/>
              <a:t>that, to judge by the photos, is making us so happy. </a:t>
            </a:r>
          </a:p>
        </p:txBody>
      </p:sp>
    </p:spTree>
    <p:extLst>
      <p:ext uri="{BB962C8B-B14F-4D97-AF65-F5344CB8AC3E}">
        <p14:creationId xmlns:p14="http://schemas.microsoft.com/office/powerpoint/2010/main" val="15017154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descr="Me-Decade.jpg"/>
          <p:cNvPicPr>
            <a:picLocks noChangeAspect="1"/>
          </p:cNvPicPr>
          <p:nvPr/>
        </p:nvPicPr>
        <p:blipFill>
          <a:blip r:embed="rId2"/>
          <a:stretch>
            <a:fillRect/>
          </a:stretch>
        </p:blipFill>
        <p:spPr>
          <a:xfrm>
            <a:off x="1604923" y="855772"/>
            <a:ext cx="4025208" cy="5506345"/>
          </a:xfrm>
          <a:prstGeom prst="rect">
            <a:avLst/>
          </a:prstGeom>
        </p:spPr>
      </p:pic>
      <p:pic>
        <p:nvPicPr>
          <p:cNvPr id="3" name="Bild 2" descr="me-generation.jpg"/>
          <p:cNvPicPr>
            <a:picLocks noChangeAspect="1"/>
          </p:cNvPicPr>
          <p:nvPr/>
        </p:nvPicPr>
        <p:blipFill>
          <a:blip r:embed="rId3"/>
          <a:stretch>
            <a:fillRect/>
          </a:stretch>
        </p:blipFill>
        <p:spPr>
          <a:xfrm>
            <a:off x="6711344" y="859619"/>
            <a:ext cx="4084416" cy="5502498"/>
          </a:xfrm>
          <a:prstGeom prst="rect">
            <a:avLst/>
          </a:prstGeom>
        </p:spPr>
      </p:pic>
      <p:sp>
        <p:nvSpPr>
          <p:cNvPr id="5" name="Left-Right Arrow 4">
            <a:extLst>
              <a:ext uri="{FF2B5EF4-FFF2-40B4-BE49-F238E27FC236}">
                <a16:creationId xmlns:a16="http://schemas.microsoft.com/office/drawing/2014/main" id="{75D4760E-03D5-604E-9E5D-94811D1997DD}"/>
              </a:ext>
            </a:extLst>
          </p:cNvPr>
          <p:cNvSpPr/>
          <p:nvPr/>
        </p:nvSpPr>
        <p:spPr>
          <a:xfrm>
            <a:off x="5810458" y="3587680"/>
            <a:ext cx="741823" cy="463367"/>
          </a:xfrm>
          <a:prstGeom prst="lef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19F74D4-DCB5-054B-8BB1-3A0D58434F3F}"/>
              </a:ext>
            </a:extLst>
          </p:cNvPr>
          <p:cNvSpPr txBox="1"/>
          <p:nvPr/>
        </p:nvSpPr>
        <p:spPr>
          <a:xfrm>
            <a:off x="3244668" y="277850"/>
            <a:ext cx="745717" cy="461665"/>
          </a:xfrm>
          <a:prstGeom prst="rect">
            <a:avLst/>
          </a:prstGeom>
          <a:noFill/>
        </p:spPr>
        <p:txBody>
          <a:bodyPr wrap="none" rtlCol="0">
            <a:spAutoFit/>
          </a:bodyPr>
          <a:lstStyle/>
          <a:p>
            <a:r>
              <a:rPr lang="en-US" sz="2400" b="1" dirty="0"/>
              <a:t>Me!</a:t>
            </a:r>
          </a:p>
        </p:txBody>
      </p:sp>
      <p:sp>
        <p:nvSpPr>
          <p:cNvPr id="7" name="TextBox 6">
            <a:extLst>
              <a:ext uri="{FF2B5EF4-FFF2-40B4-BE49-F238E27FC236}">
                <a16:creationId xmlns:a16="http://schemas.microsoft.com/office/drawing/2014/main" id="{F32675D2-4925-7141-A6F5-3100C167BA16}"/>
              </a:ext>
            </a:extLst>
          </p:cNvPr>
          <p:cNvSpPr txBox="1"/>
          <p:nvPr/>
        </p:nvSpPr>
        <p:spPr>
          <a:xfrm>
            <a:off x="8329397" y="277849"/>
            <a:ext cx="848309" cy="461665"/>
          </a:xfrm>
          <a:prstGeom prst="rect">
            <a:avLst/>
          </a:prstGeom>
          <a:noFill/>
        </p:spPr>
        <p:txBody>
          <a:bodyPr wrap="none" rtlCol="0">
            <a:spAutoFit/>
          </a:bodyPr>
          <a:lstStyle/>
          <a:p>
            <a:r>
              <a:rPr lang="en-US" sz="2400" b="1" dirty="0"/>
              <a:t>Me?</a:t>
            </a:r>
          </a:p>
        </p:txBody>
      </p:sp>
      <p:sp>
        <p:nvSpPr>
          <p:cNvPr id="8" name="TextBox 7">
            <a:extLst>
              <a:ext uri="{FF2B5EF4-FFF2-40B4-BE49-F238E27FC236}">
                <a16:creationId xmlns:a16="http://schemas.microsoft.com/office/drawing/2014/main" id="{6D5F17FC-6B72-B045-B087-42C7D7956663}"/>
              </a:ext>
            </a:extLst>
          </p:cNvPr>
          <p:cNvSpPr txBox="1"/>
          <p:nvPr/>
        </p:nvSpPr>
        <p:spPr>
          <a:xfrm>
            <a:off x="3113222" y="6414579"/>
            <a:ext cx="877163" cy="461665"/>
          </a:xfrm>
          <a:prstGeom prst="rect">
            <a:avLst/>
          </a:prstGeom>
          <a:noFill/>
        </p:spPr>
        <p:txBody>
          <a:bodyPr wrap="none" rtlCol="0">
            <a:spAutoFit/>
          </a:bodyPr>
          <a:lstStyle/>
          <a:p>
            <a:r>
              <a:rPr lang="en-US" sz="2400" b="1" dirty="0"/>
              <a:t>1976</a:t>
            </a:r>
          </a:p>
        </p:txBody>
      </p:sp>
      <p:sp>
        <p:nvSpPr>
          <p:cNvPr id="9" name="TextBox 8">
            <a:extLst>
              <a:ext uri="{FF2B5EF4-FFF2-40B4-BE49-F238E27FC236}">
                <a16:creationId xmlns:a16="http://schemas.microsoft.com/office/drawing/2014/main" id="{8852E196-B04F-FE42-99D2-AEE89D48C418}"/>
              </a:ext>
            </a:extLst>
          </p:cNvPr>
          <p:cNvSpPr txBox="1"/>
          <p:nvPr/>
        </p:nvSpPr>
        <p:spPr>
          <a:xfrm>
            <a:off x="8527312" y="6396335"/>
            <a:ext cx="877163" cy="461665"/>
          </a:xfrm>
          <a:prstGeom prst="rect">
            <a:avLst/>
          </a:prstGeom>
          <a:noFill/>
        </p:spPr>
        <p:txBody>
          <a:bodyPr wrap="none" rtlCol="0">
            <a:spAutoFit/>
          </a:bodyPr>
          <a:lstStyle/>
          <a:p>
            <a:r>
              <a:rPr lang="en-US" sz="2400" b="1" dirty="0"/>
              <a:t>2013</a:t>
            </a:r>
          </a:p>
        </p:txBody>
      </p:sp>
    </p:spTree>
    <p:extLst>
      <p:ext uri="{BB962C8B-B14F-4D97-AF65-F5344CB8AC3E}">
        <p14:creationId xmlns:p14="http://schemas.microsoft.com/office/powerpoint/2010/main" val="15017154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descr="Facebook-home.jpg"/>
          <p:cNvPicPr>
            <a:picLocks noChangeAspect="1"/>
          </p:cNvPicPr>
          <p:nvPr/>
        </p:nvPicPr>
        <p:blipFill>
          <a:blip r:embed="rId2"/>
          <a:stretch>
            <a:fillRect/>
          </a:stretch>
        </p:blipFill>
        <p:spPr>
          <a:xfrm>
            <a:off x="0" y="0"/>
            <a:ext cx="12127604" cy="6858000"/>
          </a:xfrm>
          <a:prstGeom prst="rect">
            <a:avLst/>
          </a:prstGeom>
        </p:spPr>
      </p:pic>
      <p:sp>
        <p:nvSpPr>
          <p:cNvPr id="3" name="Rounded Rectangle 2">
            <a:extLst>
              <a:ext uri="{FF2B5EF4-FFF2-40B4-BE49-F238E27FC236}">
                <a16:creationId xmlns:a16="http://schemas.microsoft.com/office/drawing/2014/main" id="{D0C5F4A9-17A5-484B-BCB1-235D4A0DBF60}"/>
              </a:ext>
            </a:extLst>
          </p:cNvPr>
          <p:cNvSpPr/>
          <p:nvPr/>
        </p:nvSpPr>
        <p:spPr>
          <a:xfrm>
            <a:off x="9271591" y="239231"/>
            <a:ext cx="2700669" cy="4524155"/>
          </a:xfrm>
          <a:prstGeom prst="roundRect">
            <a:avLst/>
          </a:prstGeom>
          <a:solidFill>
            <a:schemeClr val="accent1">
              <a:alpha val="8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Flight from both solitude and society!</a:t>
            </a:r>
          </a:p>
          <a:p>
            <a:pPr algn="ctr"/>
            <a:r>
              <a:rPr lang="en-US" sz="2400" dirty="0"/>
              <a:t>Wherever we </a:t>
            </a:r>
          </a:p>
          <a:p>
            <a:pPr algn="ctr"/>
            <a:r>
              <a:rPr lang="en-US" sz="2400" dirty="0"/>
              <a:t>may happen </a:t>
            </a:r>
          </a:p>
          <a:p>
            <a:pPr algn="ctr"/>
            <a:r>
              <a:rPr lang="en-US" sz="2400" dirty="0"/>
              <a:t>to be, in the </a:t>
            </a:r>
          </a:p>
          <a:p>
            <a:pPr algn="ctr"/>
            <a:r>
              <a:rPr lang="en-US" sz="2400" dirty="0"/>
              <a:t>social space </a:t>
            </a:r>
          </a:p>
          <a:p>
            <a:pPr algn="ctr"/>
            <a:r>
              <a:rPr lang="en-US" sz="2400" dirty="0"/>
              <a:t>of the digital </a:t>
            </a:r>
          </a:p>
          <a:p>
            <a:pPr algn="ctr"/>
            <a:r>
              <a:rPr lang="en-US" sz="2400" dirty="0"/>
              <a:t>media we </a:t>
            </a:r>
          </a:p>
          <a:p>
            <a:pPr algn="ctr"/>
            <a:r>
              <a:rPr lang="en-US" sz="2400" dirty="0"/>
              <a:t>feel safe </a:t>
            </a:r>
          </a:p>
          <a:p>
            <a:pPr algn="ctr"/>
            <a:r>
              <a:rPr lang="en-US" sz="2400" dirty="0"/>
              <a:t>and secure. </a:t>
            </a:r>
          </a:p>
        </p:txBody>
      </p:sp>
    </p:spTree>
    <p:extLst>
      <p:ext uri="{BB962C8B-B14F-4D97-AF65-F5344CB8AC3E}">
        <p14:creationId xmlns:p14="http://schemas.microsoft.com/office/powerpoint/2010/main" val="15017154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 2" descr="socmedia.jpeg"/>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5017154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descr="Like-Symbol.jpg"/>
          <p:cNvPicPr>
            <a:picLocks noChangeAspect="1"/>
          </p:cNvPicPr>
          <p:nvPr/>
        </p:nvPicPr>
        <p:blipFill>
          <a:blip r:embed="rId3"/>
          <a:stretch>
            <a:fillRect/>
          </a:stretch>
        </p:blipFill>
        <p:spPr>
          <a:xfrm>
            <a:off x="-1" y="0"/>
            <a:ext cx="12192001" cy="6880456"/>
          </a:xfrm>
          <a:prstGeom prst="rect">
            <a:avLst/>
          </a:prstGeom>
        </p:spPr>
      </p:pic>
    </p:spTree>
    <p:extLst>
      <p:ext uri="{BB962C8B-B14F-4D97-AF65-F5344CB8AC3E}">
        <p14:creationId xmlns:p14="http://schemas.microsoft.com/office/powerpoint/2010/main" val="15017154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descr="facebook-high.jpg"/>
          <p:cNvPicPr>
            <a:picLocks noChangeAspect="1"/>
          </p:cNvPicPr>
          <p:nvPr/>
        </p:nvPicPr>
        <p:blipFill>
          <a:blip r:embed="rId3"/>
          <a:stretch>
            <a:fillRect/>
          </a:stretch>
        </p:blipFill>
        <p:spPr>
          <a:xfrm>
            <a:off x="-1" y="0"/>
            <a:ext cx="12192001" cy="6856566"/>
          </a:xfrm>
          <a:prstGeom prst="rect">
            <a:avLst/>
          </a:prstGeom>
        </p:spPr>
      </p:pic>
      <p:sp>
        <p:nvSpPr>
          <p:cNvPr id="3" name="Rounded Rectangle 2">
            <a:extLst>
              <a:ext uri="{FF2B5EF4-FFF2-40B4-BE49-F238E27FC236}">
                <a16:creationId xmlns:a16="http://schemas.microsoft.com/office/drawing/2014/main" id="{AF6D7344-AEAF-5943-83DD-F310E2AE0664}"/>
              </a:ext>
            </a:extLst>
          </p:cNvPr>
          <p:cNvSpPr/>
          <p:nvPr/>
        </p:nvSpPr>
        <p:spPr>
          <a:xfrm>
            <a:off x="205562" y="233915"/>
            <a:ext cx="4366438" cy="999461"/>
          </a:xfrm>
          <a:prstGeom prst="roundRect">
            <a:avLst/>
          </a:prstGeom>
          <a:solidFill>
            <a:schemeClr val="accent1">
              <a:alpha val="7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a:p>
            <a:pPr algn="ctr"/>
            <a:r>
              <a:rPr lang="en-US" sz="2400" dirty="0"/>
              <a:t>Dopamine-Feedback-Loop</a:t>
            </a:r>
            <a:br>
              <a:rPr lang="en-US" sz="2400" dirty="0"/>
            </a:br>
            <a:r>
              <a:rPr lang="en-US" sz="2400" dirty="0"/>
              <a:t>Whistleblower</a:t>
            </a:r>
          </a:p>
          <a:p>
            <a:pPr algn="ctr"/>
            <a:endParaRPr lang="en-US" dirty="0"/>
          </a:p>
        </p:txBody>
      </p:sp>
    </p:spTree>
    <p:extLst>
      <p:ext uri="{BB962C8B-B14F-4D97-AF65-F5344CB8AC3E}">
        <p14:creationId xmlns:p14="http://schemas.microsoft.com/office/powerpoint/2010/main" val="15017154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Related image">
            <a:extLst>
              <a:ext uri="{FF2B5EF4-FFF2-40B4-BE49-F238E27FC236}">
                <a16:creationId xmlns:a16="http://schemas.microsoft.com/office/drawing/2014/main" id="{A029318E-77D2-B843-9A36-8AB02A75CA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4600" y="649770"/>
            <a:ext cx="4622800" cy="4622800"/>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4">
            <a:extLst>
              <a:ext uri="{FF2B5EF4-FFF2-40B4-BE49-F238E27FC236}">
                <a16:creationId xmlns:a16="http://schemas.microsoft.com/office/drawing/2014/main" id="{AEA88EBB-620F-4244-BA7E-EAA784EF38A5}"/>
              </a:ext>
            </a:extLst>
          </p:cNvPr>
          <p:cNvSpPr/>
          <p:nvPr/>
        </p:nvSpPr>
        <p:spPr>
          <a:xfrm>
            <a:off x="106327" y="5667156"/>
            <a:ext cx="11958084" cy="9675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i="1" dirty="0">
                <a:solidFill>
                  <a:schemeClr val="tx1"/>
                </a:solidFill>
              </a:rPr>
              <a:t>here</a:t>
            </a:r>
            <a:r>
              <a:rPr lang="en-US" sz="2200" dirty="0">
                <a:solidFill>
                  <a:schemeClr val="tx1"/>
                </a:solidFill>
              </a:rPr>
              <a:t> and </a:t>
            </a:r>
            <a:r>
              <a:rPr lang="en-US" sz="2200" i="1" dirty="0">
                <a:solidFill>
                  <a:schemeClr val="tx1"/>
                </a:solidFill>
              </a:rPr>
              <a:t>now now </a:t>
            </a:r>
            <a:r>
              <a:rPr lang="en-US" sz="2200" dirty="0">
                <a:solidFill>
                  <a:schemeClr val="tx1"/>
                </a:solidFill>
              </a:rPr>
              <a:t>permanently replaced by the </a:t>
            </a:r>
            <a:r>
              <a:rPr lang="en-US" sz="2200" i="1" dirty="0">
                <a:solidFill>
                  <a:schemeClr val="tx1"/>
                </a:solidFill>
              </a:rPr>
              <a:t>there</a:t>
            </a:r>
            <a:r>
              <a:rPr lang="en-US" sz="2200" dirty="0">
                <a:solidFill>
                  <a:schemeClr val="tx1"/>
                </a:solidFill>
              </a:rPr>
              <a:t> and </a:t>
            </a:r>
            <a:r>
              <a:rPr lang="en-US" sz="2200" i="1" dirty="0">
                <a:solidFill>
                  <a:schemeClr val="tx1"/>
                </a:solidFill>
              </a:rPr>
              <a:t>now</a:t>
            </a:r>
            <a:r>
              <a:rPr lang="en-US" sz="2200" dirty="0">
                <a:solidFill>
                  <a:schemeClr val="tx1"/>
                </a:solidFill>
              </a:rPr>
              <a:t> of the social network</a:t>
            </a:r>
            <a:r>
              <a:rPr lang="en-US" sz="2200" dirty="0"/>
              <a:t> </a:t>
            </a:r>
            <a:r>
              <a:rPr lang="en-US" sz="2200" i="1" dirty="0">
                <a:solidFill>
                  <a:schemeClr val="tx1"/>
                </a:solidFill>
              </a:rPr>
              <a:t> </a:t>
            </a:r>
            <a:endParaRPr lang="en-US" sz="2200" dirty="0"/>
          </a:p>
        </p:txBody>
      </p:sp>
    </p:spTree>
    <p:extLst>
      <p:ext uri="{BB962C8B-B14F-4D97-AF65-F5344CB8AC3E}">
        <p14:creationId xmlns:p14="http://schemas.microsoft.com/office/powerpoint/2010/main" val="12156923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 4" descr="Absence-without.phone.jpg"/>
          <p:cNvPicPr>
            <a:picLocks noChangeAspect="1"/>
          </p:cNvPicPr>
          <p:nvPr/>
        </p:nvPicPr>
        <p:blipFill>
          <a:blip r:embed="rId3"/>
          <a:stretch>
            <a:fillRect/>
          </a:stretch>
        </p:blipFill>
        <p:spPr>
          <a:xfrm>
            <a:off x="0" y="0"/>
            <a:ext cx="12192000" cy="9745994"/>
          </a:xfrm>
          <a:prstGeom prst="rect">
            <a:avLst/>
          </a:prstGeom>
        </p:spPr>
      </p:pic>
    </p:spTree>
    <p:extLst>
      <p:ext uri="{BB962C8B-B14F-4D97-AF65-F5344CB8AC3E}">
        <p14:creationId xmlns:p14="http://schemas.microsoft.com/office/powerpoint/2010/main" val="15017154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2" descr="Sorbonne-Paris-Moment-of-Silence-short.png">
            <a:extLst>
              <a:ext uri="{FF2B5EF4-FFF2-40B4-BE49-F238E27FC236}">
                <a16:creationId xmlns:a16="http://schemas.microsoft.com/office/drawing/2014/main" id="{B488811E-1FD3-044C-8E76-A79D4892A3D7}"/>
              </a:ext>
            </a:extLst>
          </p:cNvPr>
          <p:cNvPicPr>
            <a:picLocks noChangeAspect="1"/>
          </p:cNvPicPr>
          <p:nvPr/>
        </p:nvPicPr>
        <p:blipFill>
          <a:blip r:embed="rId3"/>
          <a:stretch>
            <a:fillRect/>
          </a:stretch>
        </p:blipFill>
        <p:spPr>
          <a:xfrm>
            <a:off x="0" y="0"/>
            <a:ext cx="12192000" cy="6858000"/>
          </a:xfrm>
          <a:prstGeom prst="rect">
            <a:avLst/>
          </a:prstGeom>
        </p:spPr>
      </p:pic>
      <p:sp>
        <p:nvSpPr>
          <p:cNvPr id="6" name="Textfeld 3">
            <a:extLst>
              <a:ext uri="{FF2B5EF4-FFF2-40B4-BE49-F238E27FC236}">
                <a16:creationId xmlns:a16="http://schemas.microsoft.com/office/drawing/2014/main" id="{F6821DF7-4642-074D-BECC-E06748173FC2}"/>
              </a:ext>
            </a:extLst>
          </p:cNvPr>
          <p:cNvSpPr txBox="1"/>
          <p:nvPr/>
        </p:nvSpPr>
        <p:spPr>
          <a:xfrm>
            <a:off x="5905891" y="5840677"/>
            <a:ext cx="5934638" cy="707886"/>
          </a:xfrm>
          <a:prstGeom prst="rect">
            <a:avLst/>
          </a:prstGeom>
          <a:noFill/>
        </p:spPr>
        <p:txBody>
          <a:bodyPr wrap="none" rtlCol="0">
            <a:spAutoFit/>
          </a:bodyPr>
          <a:lstStyle/>
          <a:p>
            <a:r>
              <a:rPr lang="en-US" sz="4000" b="1" dirty="0">
                <a:solidFill>
                  <a:schemeClr val="accent2"/>
                </a:solidFill>
              </a:rPr>
              <a:t>4. THE FRENCH WOMAN</a:t>
            </a:r>
            <a:endParaRPr lang="en-GB" sz="4000" dirty="0">
              <a:solidFill>
                <a:schemeClr val="accent2"/>
              </a:solidFill>
            </a:endParaRPr>
          </a:p>
        </p:txBody>
      </p:sp>
      <p:sp>
        <p:nvSpPr>
          <p:cNvPr id="3" name="Rounded Rectangle 2">
            <a:extLst>
              <a:ext uri="{FF2B5EF4-FFF2-40B4-BE49-F238E27FC236}">
                <a16:creationId xmlns:a16="http://schemas.microsoft.com/office/drawing/2014/main" id="{7FC35ECD-16CA-A146-8556-C5A093F24A83}"/>
              </a:ext>
            </a:extLst>
          </p:cNvPr>
          <p:cNvSpPr/>
          <p:nvPr/>
        </p:nvSpPr>
        <p:spPr>
          <a:xfrm>
            <a:off x="170122" y="5252483"/>
            <a:ext cx="4380613" cy="1466200"/>
          </a:xfrm>
          <a:prstGeom prst="roundRect">
            <a:avLst/>
          </a:prstGeom>
          <a:solidFill>
            <a:schemeClr val="accent1">
              <a:alpha val="8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November 16th in 2015</a:t>
            </a:r>
            <a:br>
              <a:rPr lang="en-US" sz="2400" dirty="0"/>
            </a:br>
            <a:r>
              <a:rPr lang="en-US" sz="2400" dirty="0"/>
              <a:t>ceremony to honor the 129 victims of the terror attack</a:t>
            </a:r>
          </a:p>
        </p:txBody>
      </p:sp>
    </p:spTree>
    <p:extLst>
      <p:ext uri="{BB962C8B-B14F-4D97-AF65-F5344CB8AC3E}">
        <p14:creationId xmlns:p14="http://schemas.microsoft.com/office/powerpoint/2010/main" val="3636334172"/>
      </p:ext>
    </p:extLst>
  </p:cSld>
  <p:clrMapOvr>
    <a:masterClrMapping/>
  </p:clrMapOvr>
  <mc:AlternateContent xmlns:mc="http://schemas.openxmlformats.org/markup-compatibility/2006">
    <mc:Choice xmlns:mp="http://schemas.microsoft.com/office/mac/powerpoint/2008/main" xmlns:mv="urn:schemas-microsoft-com:mac:vml" xmlns="" Requires="mp">
      <mp:transition spd="slow">
        <mp:cube dir="d"/>
      </mp:transition>
    </mc:Choice>
    <mc:Fallback>
      <p:transition spd="slow">
        <p:cover di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Sorbonne-moment-of-Silence-Telegraph-Nov16-2016.png"/>
          <p:cNvPicPr>
            <a:picLocks noChangeAspect="1"/>
          </p:cNvPicPr>
          <p:nvPr/>
        </p:nvPicPr>
        <p:blipFill rotWithShape="1">
          <a:blip r:embed="rId3"/>
          <a:srcRect l="3363" t="3779" r="3363" b="20352"/>
          <a:stretch/>
        </p:blipFill>
        <p:spPr>
          <a:xfrm>
            <a:off x="0" y="0"/>
            <a:ext cx="12192000" cy="7649307"/>
          </a:xfrm>
          <a:prstGeom prst="rect">
            <a:avLst/>
          </a:prstGeom>
        </p:spPr>
      </p:pic>
      <p:sp>
        <p:nvSpPr>
          <p:cNvPr id="2" name="TextBox 1">
            <a:extLst>
              <a:ext uri="{FF2B5EF4-FFF2-40B4-BE49-F238E27FC236}">
                <a16:creationId xmlns:a16="http://schemas.microsoft.com/office/drawing/2014/main" id="{01C54360-D217-DC40-89E5-0FA39FEF4A2D}"/>
              </a:ext>
            </a:extLst>
          </p:cNvPr>
          <p:cNvSpPr txBox="1"/>
          <p:nvPr/>
        </p:nvSpPr>
        <p:spPr>
          <a:xfrm>
            <a:off x="10675088" y="378519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3469525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Sorbonne-moment-of-Silence-Telegraph-Nov16-2016.png"/>
          <p:cNvPicPr>
            <a:picLocks noChangeAspect="1"/>
          </p:cNvPicPr>
          <p:nvPr/>
        </p:nvPicPr>
        <p:blipFill rotWithShape="1">
          <a:blip r:embed="rId3"/>
          <a:srcRect l="3363" t="3779" r="3363" b="20352"/>
          <a:stretch/>
        </p:blipFill>
        <p:spPr>
          <a:xfrm>
            <a:off x="0" y="0"/>
            <a:ext cx="12192000" cy="7649307"/>
          </a:xfrm>
          <a:prstGeom prst="rect">
            <a:avLst/>
          </a:prstGeom>
        </p:spPr>
      </p:pic>
      <p:sp>
        <p:nvSpPr>
          <p:cNvPr id="2" name="TextBox 1">
            <a:extLst>
              <a:ext uri="{FF2B5EF4-FFF2-40B4-BE49-F238E27FC236}">
                <a16:creationId xmlns:a16="http://schemas.microsoft.com/office/drawing/2014/main" id="{01C54360-D217-DC40-89E5-0FA39FEF4A2D}"/>
              </a:ext>
            </a:extLst>
          </p:cNvPr>
          <p:cNvSpPr txBox="1"/>
          <p:nvPr/>
        </p:nvSpPr>
        <p:spPr>
          <a:xfrm>
            <a:off x="10675088" y="3785191"/>
            <a:ext cx="184731" cy="369332"/>
          </a:xfrm>
          <a:prstGeom prst="rect">
            <a:avLst/>
          </a:prstGeom>
          <a:noFill/>
        </p:spPr>
        <p:txBody>
          <a:bodyPr wrap="none" rtlCol="0">
            <a:spAutoFit/>
          </a:bodyPr>
          <a:lstStyle/>
          <a:p>
            <a:endParaRPr lang="en-US" dirty="0"/>
          </a:p>
        </p:txBody>
      </p:sp>
      <p:sp>
        <p:nvSpPr>
          <p:cNvPr id="5" name="Notched Right Arrow 4">
            <a:extLst>
              <a:ext uri="{FF2B5EF4-FFF2-40B4-BE49-F238E27FC236}">
                <a16:creationId xmlns:a16="http://schemas.microsoft.com/office/drawing/2014/main" id="{7D2E55DE-D506-C140-A9EE-602CF1591D7D}"/>
              </a:ext>
            </a:extLst>
          </p:cNvPr>
          <p:cNvSpPr/>
          <p:nvPr/>
        </p:nvSpPr>
        <p:spPr>
          <a:xfrm>
            <a:off x="10306112" y="3052098"/>
            <a:ext cx="908672" cy="310976"/>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Notched Right Arrow 5">
            <a:extLst>
              <a:ext uri="{FF2B5EF4-FFF2-40B4-BE49-F238E27FC236}">
                <a16:creationId xmlns:a16="http://schemas.microsoft.com/office/drawing/2014/main" id="{126777B3-0323-C645-B306-831E77A2F2A6}"/>
              </a:ext>
            </a:extLst>
          </p:cNvPr>
          <p:cNvSpPr/>
          <p:nvPr/>
        </p:nvSpPr>
        <p:spPr>
          <a:xfrm>
            <a:off x="9723885" y="1886061"/>
            <a:ext cx="908672" cy="310976"/>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Notched Right Arrow 6">
            <a:extLst>
              <a:ext uri="{FF2B5EF4-FFF2-40B4-BE49-F238E27FC236}">
                <a16:creationId xmlns:a16="http://schemas.microsoft.com/office/drawing/2014/main" id="{134AD2B5-087B-004A-AAF5-4000502AF806}"/>
              </a:ext>
            </a:extLst>
          </p:cNvPr>
          <p:cNvSpPr/>
          <p:nvPr/>
        </p:nvSpPr>
        <p:spPr>
          <a:xfrm>
            <a:off x="10220752" y="1430910"/>
            <a:ext cx="908672" cy="310976"/>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Notched Right Arrow 7">
            <a:extLst>
              <a:ext uri="{FF2B5EF4-FFF2-40B4-BE49-F238E27FC236}">
                <a16:creationId xmlns:a16="http://schemas.microsoft.com/office/drawing/2014/main" id="{4CBD7758-1836-4748-9964-AA33BDB45D29}"/>
              </a:ext>
            </a:extLst>
          </p:cNvPr>
          <p:cNvSpPr/>
          <p:nvPr/>
        </p:nvSpPr>
        <p:spPr>
          <a:xfrm>
            <a:off x="10767453" y="3433171"/>
            <a:ext cx="908672" cy="310976"/>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Notched Right Arrow 8">
            <a:extLst>
              <a:ext uri="{FF2B5EF4-FFF2-40B4-BE49-F238E27FC236}">
                <a16:creationId xmlns:a16="http://schemas.microsoft.com/office/drawing/2014/main" id="{20CF38DA-CE25-584A-A12F-9765888ED871}"/>
              </a:ext>
            </a:extLst>
          </p:cNvPr>
          <p:cNvSpPr/>
          <p:nvPr/>
        </p:nvSpPr>
        <p:spPr>
          <a:xfrm>
            <a:off x="2866865" y="129254"/>
            <a:ext cx="908672" cy="310976"/>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Notched Right Arrow 9">
            <a:extLst>
              <a:ext uri="{FF2B5EF4-FFF2-40B4-BE49-F238E27FC236}">
                <a16:creationId xmlns:a16="http://schemas.microsoft.com/office/drawing/2014/main" id="{9977B340-E766-7143-9A20-E53E6376AB4E}"/>
              </a:ext>
            </a:extLst>
          </p:cNvPr>
          <p:cNvSpPr/>
          <p:nvPr/>
        </p:nvSpPr>
        <p:spPr>
          <a:xfrm rot="10800000">
            <a:off x="609821" y="220848"/>
            <a:ext cx="908672" cy="310976"/>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Notched Right Arrow 10">
            <a:extLst>
              <a:ext uri="{FF2B5EF4-FFF2-40B4-BE49-F238E27FC236}">
                <a16:creationId xmlns:a16="http://schemas.microsoft.com/office/drawing/2014/main" id="{298F6A45-2591-974C-A681-E9D1D551A0AE}"/>
              </a:ext>
            </a:extLst>
          </p:cNvPr>
          <p:cNvSpPr/>
          <p:nvPr/>
        </p:nvSpPr>
        <p:spPr>
          <a:xfrm rot="10800000">
            <a:off x="4669573" y="129254"/>
            <a:ext cx="908672" cy="310976"/>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Notched Right Arrow 11">
            <a:extLst>
              <a:ext uri="{FF2B5EF4-FFF2-40B4-BE49-F238E27FC236}">
                <a16:creationId xmlns:a16="http://schemas.microsoft.com/office/drawing/2014/main" id="{57C08513-F1D8-AC43-84C3-DCB2EC732DF6}"/>
              </a:ext>
            </a:extLst>
          </p:cNvPr>
          <p:cNvSpPr/>
          <p:nvPr/>
        </p:nvSpPr>
        <p:spPr>
          <a:xfrm rot="19927808">
            <a:off x="9766416" y="332392"/>
            <a:ext cx="908672" cy="310976"/>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17154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Sorbonne-moment-of-Silence-Telegraph-Nov16-2016.png"/>
          <p:cNvPicPr>
            <a:picLocks noChangeAspect="1"/>
          </p:cNvPicPr>
          <p:nvPr/>
        </p:nvPicPr>
        <p:blipFill rotWithShape="1">
          <a:blip r:embed="rId3"/>
          <a:srcRect l="3363" t="3779" r="3363" b="20352"/>
          <a:stretch/>
        </p:blipFill>
        <p:spPr>
          <a:xfrm>
            <a:off x="0" y="0"/>
            <a:ext cx="12192000" cy="7649307"/>
          </a:xfrm>
          <a:prstGeom prst="rect">
            <a:avLst/>
          </a:prstGeom>
        </p:spPr>
      </p:pic>
      <p:sp>
        <p:nvSpPr>
          <p:cNvPr id="2" name="TextBox 1">
            <a:extLst>
              <a:ext uri="{FF2B5EF4-FFF2-40B4-BE49-F238E27FC236}">
                <a16:creationId xmlns:a16="http://schemas.microsoft.com/office/drawing/2014/main" id="{01C54360-D217-DC40-89E5-0FA39FEF4A2D}"/>
              </a:ext>
            </a:extLst>
          </p:cNvPr>
          <p:cNvSpPr txBox="1"/>
          <p:nvPr/>
        </p:nvSpPr>
        <p:spPr>
          <a:xfrm>
            <a:off x="10675088" y="3785191"/>
            <a:ext cx="184731" cy="369332"/>
          </a:xfrm>
          <a:prstGeom prst="rect">
            <a:avLst/>
          </a:prstGeom>
          <a:noFill/>
        </p:spPr>
        <p:txBody>
          <a:bodyPr wrap="none" rtlCol="0">
            <a:spAutoFit/>
          </a:bodyPr>
          <a:lstStyle/>
          <a:p>
            <a:endParaRPr lang="en-US" dirty="0"/>
          </a:p>
        </p:txBody>
      </p:sp>
      <p:sp>
        <p:nvSpPr>
          <p:cNvPr id="5" name="Notched Right Arrow 4">
            <a:extLst>
              <a:ext uri="{FF2B5EF4-FFF2-40B4-BE49-F238E27FC236}">
                <a16:creationId xmlns:a16="http://schemas.microsoft.com/office/drawing/2014/main" id="{7D2E55DE-D506-C140-A9EE-602CF1591D7D}"/>
              </a:ext>
            </a:extLst>
          </p:cNvPr>
          <p:cNvSpPr/>
          <p:nvPr/>
        </p:nvSpPr>
        <p:spPr>
          <a:xfrm>
            <a:off x="10306112" y="3052098"/>
            <a:ext cx="908672" cy="310976"/>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Notched Right Arrow 5">
            <a:extLst>
              <a:ext uri="{FF2B5EF4-FFF2-40B4-BE49-F238E27FC236}">
                <a16:creationId xmlns:a16="http://schemas.microsoft.com/office/drawing/2014/main" id="{126777B3-0323-C645-B306-831E77A2F2A6}"/>
              </a:ext>
            </a:extLst>
          </p:cNvPr>
          <p:cNvSpPr/>
          <p:nvPr/>
        </p:nvSpPr>
        <p:spPr>
          <a:xfrm>
            <a:off x="9723885" y="1886061"/>
            <a:ext cx="908672" cy="310976"/>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Notched Right Arrow 6">
            <a:extLst>
              <a:ext uri="{FF2B5EF4-FFF2-40B4-BE49-F238E27FC236}">
                <a16:creationId xmlns:a16="http://schemas.microsoft.com/office/drawing/2014/main" id="{134AD2B5-087B-004A-AAF5-4000502AF806}"/>
              </a:ext>
            </a:extLst>
          </p:cNvPr>
          <p:cNvSpPr/>
          <p:nvPr/>
        </p:nvSpPr>
        <p:spPr>
          <a:xfrm>
            <a:off x="10220752" y="1430910"/>
            <a:ext cx="908672" cy="310976"/>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Notched Right Arrow 7">
            <a:extLst>
              <a:ext uri="{FF2B5EF4-FFF2-40B4-BE49-F238E27FC236}">
                <a16:creationId xmlns:a16="http://schemas.microsoft.com/office/drawing/2014/main" id="{4CBD7758-1836-4748-9964-AA33BDB45D29}"/>
              </a:ext>
            </a:extLst>
          </p:cNvPr>
          <p:cNvSpPr/>
          <p:nvPr/>
        </p:nvSpPr>
        <p:spPr>
          <a:xfrm>
            <a:off x="10767453" y="3433171"/>
            <a:ext cx="908672" cy="310976"/>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Notched Right Arrow 8">
            <a:extLst>
              <a:ext uri="{FF2B5EF4-FFF2-40B4-BE49-F238E27FC236}">
                <a16:creationId xmlns:a16="http://schemas.microsoft.com/office/drawing/2014/main" id="{20CF38DA-CE25-584A-A12F-9765888ED871}"/>
              </a:ext>
            </a:extLst>
          </p:cNvPr>
          <p:cNvSpPr/>
          <p:nvPr/>
        </p:nvSpPr>
        <p:spPr>
          <a:xfrm>
            <a:off x="2866865" y="129254"/>
            <a:ext cx="908672" cy="310976"/>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Notched Right Arrow 9">
            <a:extLst>
              <a:ext uri="{FF2B5EF4-FFF2-40B4-BE49-F238E27FC236}">
                <a16:creationId xmlns:a16="http://schemas.microsoft.com/office/drawing/2014/main" id="{9977B340-E766-7143-9A20-E53E6376AB4E}"/>
              </a:ext>
            </a:extLst>
          </p:cNvPr>
          <p:cNvSpPr/>
          <p:nvPr/>
        </p:nvSpPr>
        <p:spPr>
          <a:xfrm rot="10800000">
            <a:off x="609821" y="220848"/>
            <a:ext cx="908672" cy="310976"/>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Notched Right Arrow 10">
            <a:extLst>
              <a:ext uri="{FF2B5EF4-FFF2-40B4-BE49-F238E27FC236}">
                <a16:creationId xmlns:a16="http://schemas.microsoft.com/office/drawing/2014/main" id="{298F6A45-2591-974C-A681-E9D1D551A0AE}"/>
              </a:ext>
            </a:extLst>
          </p:cNvPr>
          <p:cNvSpPr/>
          <p:nvPr/>
        </p:nvSpPr>
        <p:spPr>
          <a:xfrm rot="10800000">
            <a:off x="4669573" y="129254"/>
            <a:ext cx="908672" cy="310976"/>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Notched Right Arrow 11">
            <a:extLst>
              <a:ext uri="{FF2B5EF4-FFF2-40B4-BE49-F238E27FC236}">
                <a16:creationId xmlns:a16="http://schemas.microsoft.com/office/drawing/2014/main" id="{57C08513-F1D8-AC43-84C3-DCB2EC732DF6}"/>
              </a:ext>
            </a:extLst>
          </p:cNvPr>
          <p:cNvSpPr/>
          <p:nvPr/>
        </p:nvSpPr>
        <p:spPr>
          <a:xfrm rot="19927808">
            <a:off x="9766416" y="332392"/>
            <a:ext cx="908672" cy="310976"/>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a:extLst>
              <a:ext uri="{FF2B5EF4-FFF2-40B4-BE49-F238E27FC236}">
                <a16:creationId xmlns:a16="http://schemas.microsoft.com/office/drawing/2014/main" id="{E7B6E1D6-084F-6648-88BA-9441C43FAB04}"/>
              </a:ext>
            </a:extLst>
          </p:cNvPr>
          <p:cNvSpPr/>
          <p:nvPr/>
        </p:nvSpPr>
        <p:spPr>
          <a:xfrm>
            <a:off x="1343623" y="4388438"/>
            <a:ext cx="8469243" cy="2020186"/>
          </a:xfrm>
          <a:prstGeom prst="roundRect">
            <a:avLst/>
          </a:prstGeom>
          <a:solidFill>
            <a:schemeClr val="accent1">
              <a:alpha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The young woman’s action is not an act of disrespect, but one of sympathy toward the victims: </a:t>
            </a:r>
            <a:br>
              <a:rPr lang="en-US" sz="2400" dirty="0"/>
            </a:br>
            <a:r>
              <a:rPr lang="en-US" sz="2400" dirty="0"/>
              <a:t>“By sharing the moment on her social network she underscores and amplifies the importance of uniting </a:t>
            </a:r>
            <a:br>
              <a:rPr lang="en-US" sz="2400" dirty="0"/>
            </a:br>
            <a:r>
              <a:rPr lang="en-US" sz="2400" dirty="0"/>
              <a:t>in the fight against terror.” </a:t>
            </a:r>
          </a:p>
        </p:txBody>
      </p:sp>
    </p:spTree>
    <p:extLst>
      <p:ext uri="{BB962C8B-B14F-4D97-AF65-F5344CB8AC3E}">
        <p14:creationId xmlns:p14="http://schemas.microsoft.com/office/powerpoint/2010/main" val="20958857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Sorbonne-moment-of-Silence-Telegraph-Nov16-2016.png"/>
          <p:cNvPicPr>
            <a:picLocks noChangeAspect="1"/>
          </p:cNvPicPr>
          <p:nvPr/>
        </p:nvPicPr>
        <p:blipFill rotWithShape="1">
          <a:blip r:embed="rId3"/>
          <a:srcRect l="3363" t="3779" r="3363" b="20352"/>
          <a:stretch/>
        </p:blipFill>
        <p:spPr>
          <a:xfrm>
            <a:off x="0" y="0"/>
            <a:ext cx="12192000" cy="7649307"/>
          </a:xfrm>
          <a:prstGeom prst="rect">
            <a:avLst/>
          </a:prstGeom>
        </p:spPr>
      </p:pic>
      <p:sp>
        <p:nvSpPr>
          <p:cNvPr id="2" name="TextBox 1">
            <a:extLst>
              <a:ext uri="{FF2B5EF4-FFF2-40B4-BE49-F238E27FC236}">
                <a16:creationId xmlns:a16="http://schemas.microsoft.com/office/drawing/2014/main" id="{01C54360-D217-DC40-89E5-0FA39FEF4A2D}"/>
              </a:ext>
            </a:extLst>
          </p:cNvPr>
          <p:cNvSpPr txBox="1"/>
          <p:nvPr/>
        </p:nvSpPr>
        <p:spPr>
          <a:xfrm>
            <a:off x="10675088" y="3785191"/>
            <a:ext cx="184731" cy="369332"/>
          </a:xfrm>
          <a:prstGeom prst="rect">
            <a:avLst/>
          </a:prstGeom>
          <a:noFill/>
        </p:spPr>
        <p:txBody>
          <a:bodyPr wrap="none" rtlCol="0">
            <a:spAutoFit/>
          </a:bodyPr>
          <a:lstStyle/>
          <a:p>
            <a:endParaRPr lang="en-US" dirty="0"/>
          </a:p>
        </p:txBody>
      </p:sp>
      <p:sp>
        <p:nvSpPr>
          <p:cNvPr id="5" name="Notched Right Arrow 4">
            <a:extLst>
              <a:ext uri="{FF2B5EF4-FFF2-40B4-BE49-F238E27FC236}">
                <a16:creationId xmlns:a16="http://schemas.microsoft.com/office/drawing/2014/main" id="{7D2E55DE-D506-C140-A9EE-602CF1591D7D}"/>
              </a:ext>
            </a:extLst>
          </p:cNvPr>
          <p:cNvSpPr/>
          <p:nvPr/>
        </p:nvSpPr>
        <p:spPr>
          <a:xfrm>
            <a:off x="10306112" y="3052098"/>
            <a:ext cx="908672" cy="310976"/>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Notched Right Arrow 5">
            <a:extLst>
              <a:ext uri="{FF2B5EF4-FFF2-40B4-BE49-F238E27FC236}">
                <a16:creationId xmlns:a16="http://schemas.microsoft.com/office/drawing/2014/main" id="{126777B3-0323-C645-B306-831E77A2F2A6}"/>
              </a:ext>
            </a:extLst>
          </p:cNvPr>
          <p:cNvSpPr/>
          <p:nvPr/>
        </p:nvSpPr>
        <p:spPr>
          <a:xfrm>
            <a:off x="9723885" y="1886061"/>
            <a:ext cx="908672" cy="310976"/>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Notched Right Arrow 6">
            <a:extLst>
              <a:ext uri="{FF2B5EF4-FFF2-40B4-BE49-F238E27FC236}">
                <a16:creationId xmlns:a16="http://schemas.microsoft.com/office/drawing/2014/main" id="{134AD2B5-087B-004A-AAF5-4000502AF806}"/>
              </a:ext>
            </a:extLst>
          </p:cNvPr>
          <p:cNvSpPr/>
          <p:nvPr/>
        </p:nvSpPr>
        <p:spPr>
          <a:xfrm>
            <a:off x="10220752" y="1430910"/>
            <a:ext cx="908672" cy="310976"/>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Notched Right Arrow 7">
            <a:extLst>
              <a:ext uri="{FF2B5EF4-FFF2-40B4-BE49-F238E27FC236}">
                <a16:creationId xmlns:a16="http://schemas.microsoft.com/office/drawing/2014/main" id="{4CBD7758-1836-4748-9964-AA33BDB45D29}"/>
              </a:ext>
            </a:extLst>
          </p:cNvPr>
          <p:cNvSpPr/>
          <p:nvPr/>
        </p:nvSpPr>
        <p:spPr>
          <a:xfrm>
            <a:off x="10767453" y="3433171"/>
            <a:ext cx="908672" cy="310976"/>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Notched Right Arrow 8">
            <a:extLst>
              <a:ext uri="{FF2B5EF4-FFF2-40B4-BE49-F238E27FC236}">
                <a16:creationId xmlns:a16="http://schemas.microsoft.com/office/drawing/2014/main" id="{20CF38DA-CE25-584A-A12F-9765888ED871}"/>
              </a:ext>
            </a:extLst>
          </p:cNvPr>
          <p:cNvSpPr/>
          <p:nvPr/>
        </p:nvSpPr>
        <p:spPr>
          <a:xfrm>
            <a:off x="2866865" y="129254"/>
            <a:ext cx="908672" cy="310976"/>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Notched Right Arrow 9">
            <a:extLst>
              <a:ext uri="{FF2B5EF4-FFF2-40B4-BE49-F238E27FC236}">
                <a16:creationId xmlns:a16="http://schemas.microsoft.com/office/drawing/2014/main" id="{9977B340-E766-7143-9A20-E53E6376AB4E}"/>
              </a:ext>
            </a:extLst>
          </p:cNvPr>
          <p:cNvSpPr/>
          <p:nvPr/>
        </p:nvSpPr>
        <p:spPr>
          <a:xfrm rot="10800000">
            <a:off x="609821" y="220848"/>
            <a:ext cx="908672" cy="310976"/>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Notched Right Arrow 10">
            <a:extLst>
              <a:ext uri="{FF2B5EF4-FFF2-40B4-BE49-F238E27FC236}">
                <a16:creationId xmlns:a16="http://schemas.microsoft.com/office/drawing/2014/main" id="{298F6A45-2591-974C-A681-E9D1D551A0AE}"/>
              </a:ext>
            </a:extLst>
          </p:cNvPr>
          <p:cNvSpPr/>
          <p:nvPr/>
        </p:nvSpPr>
        <p:spPr>
          <a:xfrm rot="10800000">
            <a:off x="4669573" y="129254"/>
            <a:ext cx="908672" cy="310976"/>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Notched Right Arrow 11">
            <a:extLst>
              <a:ext uri="{FF2B5EF4-FFF2-40B4-BE49-F238E27FC236}">
                <a16:creationId xmlns:a16="http://schemas.microsoft.com/office/drawing/2014/main" id="{57C08513-F1D8-AC43-84C3-DCB2EC732DF6}"/>
              </a:ext>
            </a:extLst>
          </p:cNvPr>
          <p:cNvSpPr/>
          <p:nvPr/>
        </p:nvSpPr>
        <p:spPr>
          <a:xfrm rot="19927808">
            <a:off x="9766416" y="332392"/>
            <a:ext cx="908672" cy="310976"/>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a:extLst>
              <a:ext uri="{FF2B5EF4-FFF2-40B4-BE49-F238E27FC236}">
                <a16:creationId xmlns:a16="http://schemas.microsoft.com/office/drawing/2014/main" id="{E7B6E1D6-084F-6648-88BA-9441C43FAB04}"/>
              </a:ext>
            </a:extLst>
          </p:cNvPr>
          <p:cNvSpPr/>
          <p:nvPr/>
        </p:nvSpPr>
        <p:spPr>
          <a:xfrm>
            <a:off x="1343623" y="4388438"/>
            <a:ext cx="8469243" cy="2020186"/>
          </a:xfrm>
          <a:prstGeom prst="roundRect">
            <a:avLst/>
          </a:prstGeom>
          <a:solidFill>
            <a:schemeClr val="accent1">
              <a:alpha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“communication today is more multiple and several communications can exist at the same time” </a:t>
            </a:r>
            <a:br>
              <a:rPr lang="en-US" sz="2400" dirty="0"/>
            </a:br>
            <a:r>
              <a:rPr lang="en-US" sz="2400" dirty="0"/>
              <a:t>In other words, a moment of silence is no deterrent to our multi-tasking.</a:t>
            </a:r>
          </a:p>
        </p:txBody>
      </p:sp>
    </p:spTree>
    <p:extLst>
      <p:ext uri="{BB962C8B-B14F-4D97-AF65-F5344CB8AC3E}">
        <p14:creationId xmlns:p14="http://schemas.microsoft.com/office/powerpoint/2010/main" val="11060379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 4" descr="FB-tricolore-profile.png"/>
          <p:cNvPicPr>
            <a:picLocks noChangeAspect="1"/>
          </p:cNvPicPr>
          <p:nvPr/>
        </p:nvPicPr>
        <p:blipFill>
          <a:blip r:embed="rId3"/>
          <a:stretch>
            <a:fillRect/>
          </a:stretch>
        </p:blipFill>
        <p:spPr>
          <a:xfrm>
            <a:off x="324922" y="202375"/>
            <a:ext cx="5622867" cy="4114443"/>
          </a:xfrm>
          <a:prstGeom prst="rect">
            <a:avLst/>
          </a:prstGeom>
        </p:spPr>
      </p:pic>
      <p:sp>
        <p:nvSpPr>
          <p:cNvPr id="2" name="Rounded Rectangle 1">
            <a:extLst>
              <a:ext uri="{FF2B5EF4-FFF2-40B4-BE49-F238E27FC236}">
                <a16:creationId xmlns:a16="http://schemas.microsoft.com/office/drawing/2014/main" id="{99CC3366-A304-D34B-913C-B834E8DA196C}"/>
              </a:ext>
            </a:extLst>
          </p:cNvPr>
          <p:cNvSpPr/>
          <p:nvPr/>
        </p:nvSpPr>
        <p:spPr>
          <a:xfrm>
            <a:off x="6507126" y="212651"/>
            <a:ext cx="5209953" cy="41041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What does it mean if thousands of Facebook users change their profile picture to express their support for France while a French woman on the ground can’t stay away from Facebook during the official mourning minute?</a:t>
            </a:r>
          </a:p>
        </p:txBody>
      </p:sp>
      <p:sp>
        <p:nvSpPr>
          <p:cNvPr id="3" name="Rounded Rectangle 2">
            <a:extLst>
              <a:ext uri="{FF2B5EF4-FFF2-40B4-BE49-F238E27FC236}">
                <a16:creationId xmlns:a16="http://schemas.microsoft.com/office/drawing/2014/main" id="{75542AF7-F8A8-724B-9E76-3AC011ABECF0}"/>
              </a:ext>
            </a:extLst>
          </p:cNvPr>
          <p:cNvSpPr/>
          <p:nvPr/>
        </p:nvSpPr>
        <p:spPr>
          <a:xfrm>
            <a:off x="574158" y="4827182"/>
            <a:ext cx="10994065" cy="13207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The crucial question is not why she takes a picture, but who is on it.</a:t>
            </a:r>
            <a:br>
              <a:rPr lang="en-US" sz="2400" dirty="0"/>
            </a:br>
            <a:r>
              <a:rPr lang="en-US" sz="2400" dirty="0"/>
              <a:t>There is no relevant background that would justify a selfie.</a:t>
            </a:r>
          </a:p>
        </p:txBody>
      </p:sp>
    </p:spTree>
    <p:extLst>
      <p:ext uri="{BB962C8B-B14F-4D97-AF65-F5344CB8AC3E}">
        <p14:creationId xmlns:p14="http://schemas.microsoft.com/office/powerpoint/2010/main" val="15017154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Selfie eiffel tower">
            <a:extLst>
              <a:ext uri="{FF2B5EF4-FFF2-40B4-BE49-F238E27FC236}">
                <a16:creationId xmlns:a16="http://schemas.microsoft.com/office/drawing/2014/main" id="{29AF0C4E-AED9-0548-91FA-0399FF49A8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406" y="0"/>
            <a:ext cx="5056414" cy="6859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76258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Selfie-Bullrun.jpg"/>
          <p:cNvPicPr>
            <a:picLocks noChangeAspect="1"/>
          </p:cNvPicPr>
          <p:nvPr/>
        </p:nvPicPr>
        <p:blipFill>
          <a:blip r:embed="rId2"/>
          <a:stretch>
            <a:fillRect/>
          </a:stretch>
        </p:blipFill>
        <p:spPr>
          <a:xfrm>
            <a:off x="3352800" y="0"/>
            <a:ext cx="5486400" cy="6858000"/>
          </a:xfrm>
          <a:prstGeom prst="rect">
            <a:avLst/>
          </a:prstGeom>
        </p:spPr>
      </p:pic>
    </p:spTree>
    <p:extLst>
      <p:ext uri="{BB962C8B-B14F-4D97-AF65-F5344CB8AC3E}">
        <p14:creationId xmlns:p14="http://schemas.microsoft.com/office/powerpoint/2010/main" val="15017154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 2" descr="cameraman"/>
          <p:cNvPicPr>
            <a:picLocks noChangeAspect="1"/>
          </p:cNvPicPr>
          <p:nvPr/>
        </p:nvPicPr>
        <p:blipFill>
          <a:blip r:embed="rId3"/>
          <a:stretch>
            <a:fillRect/>
          </a:stretch>
        </p:blipFill>
        <p:spPr>
          <a:xfrm>
            <a:off x="-475489" y="0"/>
            <a:ext cx="12895729" cy="6858000"/>
          </a:xfrm>
          <a:prstGeom prst="rect">
            <a:avLst/>
          </a:prstGeom>
        </p:spPr>
      </p:pic>
      <p:sp>
        <p:nvSpPr>
          <p:cNvPr id="4" name="Rounded Rectangle 3">
            <a:extLst>
              <a:ext uri="{FF2B5EF4-FFF2-40B4-BE49-F238E27FC236}">
                <a16:creationId xmlns:a16="http://schemas.microsoft.com/office/drawing/2014/main" id="{47E56278-54C0-A846-B10C-C1A1763C6E4D}"/>
              </a:ext>
            </a:extLst>
          </p:cNvPr>
          <p:cNvSpPr/>
          <p:nvPr/>
        </p:nvSpPr>
        <p:spPr>
          <a:xfrm>
            <a:off x="-293915" y="5146158"/>
            <a:ext cx="6524593" cy="1466200"/>
          </a:xfrm>
          <a:prstGeom prst="roundRect">
            <a:avLst/>
          </a:prstGeom>
          <a:solidFill>
            <a:schemeClr val="accent1">
              <a:alpha val="8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Doesn’t the TV-Camera generate the perfect selfie for her with the president not behind her, but in front of her? Selfie?</a:t>
            </a:r>
            <a:r>
              <a:rPr lang="en-US" sz="2400" dirty="0"/>
              <a:t> </a:t>
            </a:r>
          </a:p>
        </p:txBody>
      </p:sp>
    </p:spTree>
    <p:extLst>
      <p:ext uri="{BB962C8B-B14F-4D97-AF65-F5344CB8AC3E}">
        <p14:creationId xmlns:p14="http://schemas.microsoft.com/office/powerpoint/2010/main" val="1501715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 2" descr="Selfie-Doll.jpg"/>
          <p:cNvPicPr>
            <a:picLocks noChangeAspect="1"/>
          </p:cNvPicPr>
          <p:nvPr/>
        </p:nvPicPr>
        <p:blipFill>
          <a:blip r:embed="rId2"/>
          <a:stretch>
            <a:fillRect/>
          </a:stretch>
        </p:blipFill>
        <p:spPr>
          <a:xfrm>
            <a:off x="393640" y="547135"/>
            <a:ext cx="5302352" cy="5302352"/>
          </a:xfrm>
          <a:prstGeom prst="rect">
            <a:avLst/>
          </a:prstGeom>
        </p:spPr>
      </p:pic>
      <p:pic>
        <p:nvPicPr>
          <p:cNvPr id="4" name="Bild 3" descr="Selfie-Barbie-Group.jpg"/>
          <p:cNvPicPr>
            <a:picLocks noChangeAspect="1"/>
          </p:cNvPicPr>
          <p:nvPr/>
        </p:nvPicPr>
        <p:blipFill>
          <a:blip r:embed="rId3"/>
          <a:stretch>
            <a:fillRect/>
          </a:stretch>
        </p:blipFill>
        <p:spPr>
          <a:xfrm>
            <a:off x="5821731" y="547135"/>
            <a:ext cx="5973167" cy="5302352"/>
          </a:xfrm>
          <a:prstGeom prst="rect">
            <a:avLst/>
          </a:prstGeom>
        </p:spPr>
      </p:pic>
      <p:sp>
        <p:nvSpPr>
          <p:cNvPr id="5" name="Rounded Rectangle 4">
            <a:extLst>
              <a:ext uri="{FF2B5EF4-FFF2-40B4-BE49-F238E27FC236}">
                <a16:creationId xmlns:a16="http://schemas.microsoft.com/office/drawing/2014/main" id="{956251F6-FEDA-1740-929C-FEA450B5A6F0}"/>
              </a:ext>
            </a:extLst>
          </p:cNvPr>
          <p:cNvSpPr/>
          <p:nvPr/>
        </p:nvSpPr>
        <p:spPr>
          <a:xfrm>
            <a:off x="393640" y="5978657"/>
            <a:ext cx="11401258" cy="762871"/>
          </a:xfrm>
          <a:prstGeom prst="roundRect">
            <a:avLst/>
          </a:prstGeom>
          <a:solidFill>
            <a:schemeClr val="accent1">
              <a:alpha val="8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Do we only take selfies to be on the picture? Web 2.0 – </a:t>
            </a:r>
            <a:r>
              <a:rPr lang="en-US" sz="2400" dirty="0" err="1">
                <a:solidFill>
                  <a:schemeClr val="tx1"/>
                </a:solidFill>
              </a:rPr>
              <a:t>Produser</a:t>
            </a:r>
            <a:r>
              <a:rPr lang="en-US" sz="2400" dirty="0">
                <a:solidFill>
                  <a:schemeClr val="tx1"/>
                </a:solidFill>
              </a:rPr>
              <a:t>! </a:t>
            </a:r>
            <a:endParaRPr lang="en-US" sz="2400" dirty="0"/>
          </a:p>
        </p:txBody>
      </p:sp>
    </p:spTree>
    <p:extLst>
      <p:ext uri="{BB962C8B-B14F-4D97-AF65-F5344CB8AC3E}">
        <p14:creationId xmlns:p14="http://schemas.microsoft.com/office/powerpoint/2010/main" val="36796498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descr="Warhol-taking-picture.jpg"/>
          <p:cNvPicPr>
            <a:picLocks noChangeAspect="1"/>
          </p:cNvPicPr>
          <p:nvPr/>
        </p:nvPicPr>
        <p:blipFill>
          <a:blip r:embed="rId3"/>
          <a:stretch>
            <a:fillRect/>
          </a:stretch>
        </p:blipFill>
        <p:spPr>
          <a:xfrm>
            <a:off x="0" y="0"/>
            <a:ext cx="12192000" cy="8121446"/>
          </a:xfrm>
          <a:prstGeom prst="rect">
            <a:avLst/>
          </a:prstGeom>
        </p:spPr>
      </p:pic>
      <p:sp>
        <p:nvSpPr>
          <p:cNvPr id="4" name="Rounded Rectangle 3">
            <a:extLst>
              <a:ext uri="{FF2B5EF4-FFF2-40B4-BE49-F238E27FC236}">
                <a16:creationId xmlns:a16="http://schemas.microsoft.com/office/drawing/2014/main" id="{52221754-EF0E-374A-84F8-363C79F7D34C}"/>
              </a:ext>
            </a:extLst>
          </p:cNvPr>
          <p:cNvSpPr/>
          <p:nvPr/>
        </p:nvSpPr>
        <p:spPr>
          <a:xfrm>
            <a:off x="393639" y="5978657"/>
            <a:ext cx="11649204" cy="762871"/>
          </a:xfrm>
          <a:prstGeom prst="roundRect">
            <a:avLst/>
          </a:prstGeom>
          <a:solidFill>
            <a:schemeClr val="accent1">
              <a:alpha val="8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In shooting back/reversed ‘selfie’ the woman symbolically regains control </a:t>
            </a:r>
          </a:p>
        </p:txBody>
      </p:sp>
      <p:sp>
        <p:nvSpPr>
          <p:cNvPr id="5" name="Rounded Rectangle 4">
            <a:extLst>
              <a:ext uri="{FF2B5EF4-FFF2-40B4-BE49-F238E27FC236}">
                <a16:creationId xmlns:a16="http://schemas.microsoft.com/office/drawing/2014/main" id="{943EDF46-8FAD-654F-8436-3F060499A444}"/>
              </a:ext>
            </a:extLst>
          </p:cNvPr>
          <p:cNvSpPr/>
          <p:nvPr/>
        </p:nvSpPr>
        <p:spPr>
          <a:xfrm>
            <a:off x="252125" y="138455"/>
            <a:ext cx="11790718" cy="762871"/>
          </a:xfrm>
          <a:prstGeom prst="roundRect">
            <a:avLst/>
          </a:prstGeom>
          <a:solidFill>
            <a:schemeClr val="accent1">
              <a:alpha val="8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The self/woman wants to be both, the photographed and the photographer.</a:t>
            </a:r>
          </a:p>
        </p:txBody>
      </p:sp>
    </p:spTree>
    <p:extLst>
      <p:ext uri="{BB962C8B-B14F-4D97-AF65-F5344CB8AC3E}">
        <p14:creationId xmlns:p14="http://schemas.microsoft.com/office/powerpoint/2010/main" val="15017154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5776849" y="144386"/>
            <a:ext cx="6332183" cy="707886"/>
          </a:xfrm>
          <a:prstGeom prst="rect">
            <a:avLst/>
          </a:prstGeom>
          <a:noFill/>
        </p:spPr>
        <p:txBody>
          <a:bodyPr wrap="none" rtlCol="0">
            <a:spAutoFit/>
          </a:bodyPr>
          <a:lstStyle/>
          <a:p>
            <a:r>
              <a:rPr lang="en-US" sz="4000" b="1" dirty="0">
                <a:solidFill>
                  <a:schemeClr val="accent2"/>
                </a:solidFill>
              </a:rPr>
              <a:t>5. DAETH OF THE LISTENER</a:t>
            </a:r>
            <a:endParaRPr lang="en-GB" sz="4000" dirty="0">
              <a:solidFill>
                <a:schemeClr val="accent2"/>
              </a:solidFill>
            </a:endParaRPr>
          </a:p>
        </p:txBody>
      </p:sp>
      <p:pic>
        <p:nvPicPr>
          <p:cNvPr id="3074" name="Picture 2" descr="Related image">
            <a:extLst>
              <a:ext uri="{FF2B5EF4-FFF2-40B4-BE49-F238E27FC236}">
                <a16:creationId xmlns:a16="http://schemas.microsoft.com/office/drawing/2014/main" id="{B8A90DE0-49CE-6449-B0E5-F5F239A758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29920"/>
            <a:ext cx="12108968" cy="4890160"/>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4">
            <a:extLst>
              <a:ext uri="{FF2B5EF4-FFF2-40B4-BE49-F238E27FC236}">
                <a16:creationId xmlns:a16="http://schemas.microsoft.com/office/drawing/2014/main" id="{9CF9731B-2BFD-2145-8990-43D4F44ACA50}"/>
              </a:ext>
            </a:extLst>
          </p:cNvPr>
          <p:cNvSpPr/>
          <p:nvPr/>
        </p:nvSpPr>
        <p:spPr>
          <a:xfrm>
            <a:off x="393639" y="5978657"/>
            <a:ext cx="11649204" cy="762871"/>
          </a:xfrm>
          <a:prstGeom prst="roundRect">
            <a:avLst/>
          </a:prstGeom>
          <a:solidFill>
            <a:schemeClr val="accent1">
              <a:alpha val="8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Millennials are not equipped to be inactive/’passive’ .  </a:t>
            </a:r>
          </a:p>
        </p:txBody>
      </p:sp>
      <p:sp>
        <p:nvSpPr>
          <p:cNvPr id="6" name="Notched Right Arrow 5">
            <a:extLst>
              <a:ext uri="{FF2B5EF4-FFF2-40B4-BE49-F238E27FC236}">
                <a16:creationId xmlns:a16="http://schemas.microsoft.com/office/drawing/2014/main" id="{142E086C-F7DB-A24F-90B5-E455BBAA744A}"/>
              </a:ext>
            </a:extLst>
          </p:cNvPr>
          <p:cNvSpPr/>
          <p:nvPr/>
        </p:nvSpPr>
        <p:spPr>
          <a:xfrm rot="1897937">
            <a:off x="1099677" y="3690183"/>
            <a:ext cx="908672" cy="310976"/>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Notched Right Arrow 6">
            <a:extLst>
              <a:ext uri="{FF2B5EF4-FFF2-40B4-BE49-F238E27FC236}">
                <a16:creationId xmlns:a16="http://schemas.microsoft.com/office/drawing/2014/main" id="{410F1799-99C0-C046-8A00-C69B7D6F43FF}"/>
              </a:ext>
            </a:extLst>
          </p:cNvPr>
          <p:cNvSpPr/>
          <p:nvPr/>
        </p:nvSpPr>
        <p:spPr>
          <a:xfrm>
            <a:off x="1843289" y="4554367"/>
            <a:ext cx="908672" cy="310976"/>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Notched Right Arrow 7">
            <a:extLst>
              <a:ext uri="{FF2B5EF4-FFF2-40B4-BE49-F238E27FC236}">
                <a16:creationId xmlns:a16="http://schemas.microsoft.com/office/drawing/2014/main" id="{9453B1B4-48B7-CA49-9800-CB285807604F}"/>
              </a:ext>
            </a:extLst>
          </p:cNvPr>
          <p:cNvSpPr/>
          <p:nvPr/>
        </p:nvSpPr>
        <p:spPr>
          <a:xfrm rot="9507740">
            <a:off x="9544647" y="1801332"/>
            <a:ext cx="908672" cy="310976"/>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Notched Right Arrow 8">
            <a:extLst>
              <a:ext uri="{FF2B5EF4-FFF2-40B4-BE49-F238E27FC236}">
                <a16:creationId xmlns:a16="http://schemas.microsoft.com/office/drawing/2014/main" id="{3BA39487-C3F8-ED44-9652-F424B7BD8540}"/>
              </a:ext>
            </a:extLst>
          </p:cNvPr>
          <p:cNvSpPr/>
          <p:nvPr/>
        </p:nvSpPr>
        <p:spPr>
          <a:xfrm>
            <a:off x="2751961" y="5514075"/>
            <a:ext cx="908672" cy="310976"/>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Notched Right Arrow 9">
            <a:extLst>
              <a:ext uri="{FF2B5EF4-FFF2-40B4-BE49-F238E27FC236}">
                <a16:creationId xmlns:a16="http://schemas.microsoft.com/office/drawing/2014/main" id="{AE8C4151-4265-2749-8A73-B8A0C35E47BC}"/>
              </a:ext>
            </a:extLst>
          </p:cNvPr>
          <p:cNvSpPr/>
          <p:nvPr/>
        </p:nvSpPr>
        <p:spPr>
          <a:xfrm rot="5400000">
            <a:off x="3050809" y="696784"/>
            <a:ext cx="908672" cy="310976"/>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Notched Right Arrow 10">
            <a:extLst>
              <a:ext uri="{FF2B5EF4-FFF2-40B4-BE49-F238E27FC236}">
                <a16:creationId xmlns:a16="http://schemas.microsoft.com/office/drawing/2014/main" id="{3C205540-E78D-5B42-AB9A-A6544B904771}"/>
              </a:ext>
            </a:extLst>
          </p:cNvPr>
          <p:cNvSpPr/>
          <p:nvPr/>
        </p:nvSpPr>
        <p:spPr>
          <a:xfrm rot="6191945">
            <a:off x="4525823" y="558440"/>
            <a:ext cx="908672" cy="310976"/>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Notched Right Arrow 11">
            <a:extLst>
              <a:ext uri="{FF2B5EF4-FFF2-40B4-BE49-F238E27FC236}">
                <a16:creationId xmlns:a16="http://schemas.microsoft.com/office/drawing/2014/main" id="{3A624A45-A2C9-934F-B36C-75F40A89313C}"/>
              </a:ext>
            </a:extLst>
          </p:cNvPr>
          <p:cNvSpPr/>
          <p:nvPr/>
        </p:nvSpPr>
        <p:spPr>
          <a:xfrm rot="1897937">
            <a:off x="5779767" y="862095"/>
            <a:ext cx="908672" cy="310976"/>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331CE88-B3A7-C84D-959F-9578C174376B}"/>
              </a:ext>
            </a:extLst>
          </p:cNvPr>
          <p:cNvSpPr txBox="1"/>
          <p:nvPr/>
        </p:nvSpPr>
        <p:spPr>
          <a:xfrm>
            <a:off x="5039833" y="187971"/>
            <a:ext cx="487634" cy="707886"/>
          </a:xfrm>
          <a:prstGeom prst="rect">
            <a:avLst/>
          </a:prstGeom>
          <a:noFill/>
        </p:spPr>
        <p:txBody>
          <a:bodyPr wrap="none" rtlCol="0">
            <a:spAutoFit/>
          </a:bodyPr>
          <a:lstStyle/>
          <a:p>
            <a:r>
              <a:rPr lang="en-US" sz="4000" dirty="0">
                <a:solidFill>
                  <a:srgbClr val="FF0000"/>
                </a:solidFill>
              </a:rPr>
              <a:t>?</a:t>
            </a:r>
          </a:p>
        </p:txBody>
      </p:sp>
    </p:spTree>
    <p:extLst>
      <p:ext uri="{BB962C8B-B14F-4D97-AF65-F5344CB8AC3E}">
        <p14:creationId xmlns:p14="http://schemas.microsoft.com/office/powerpoint/2010/main" val="1501715478"/>
      </p:ext>
    </p:extLst>
  </p:cSld>
  <p:clrMapOvr>
    <a:masterClrMapping/>
  </p:clrMapOvr>
  <mc:AlternateContent xmlns:mc="http://schemas.openxmlformats.org/markup-compatibility/2006">
    <mc:Choice xmlns:mp="http://schemas.microsoft.com/office/mac/powerpoint/2008/main" xmlns:mv="urn:schemas-microsoft-com:mac:vml" xmlns="" Requires="mp">
      <mp:transition spd="slow">
        <mp:cube dir="d"/>
      </mp:transition>
    </mc:Choice>
    <mc:Fallback>
      <p:transition spd="slow">
        <p:cover di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Max Picard The world of silence">
            <a:extLst>
              <a:ext uri="{FF2B5EF4-FFF2-40B4-BE49-F238E27FC236}">
                <a16:creationId xmlns:a16="http://schemas.microsoft.com/office/drawing/2014/main" id="{3DE24518-52B2-5C45-AD15-1E8814FBFB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2527" y="312074"/>
            <a:ext cx="4042610" cy="623521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2C48D4F-A812-CD4E-99ED-50AD64B44E18}"/>
              </a:ext>
            </a:extLst>
          </p:cNvPr>
          <p:cNvSpPr txBox="1"/>
          <p:nvPr/>
        </p:nvSpPr>
        <p:spPr>
          <a:xfrm>
            <a:off x="5125452" y="6109684"/>
            <a:ext cx="877163" cy="461665"/>
          </a:xfrm>
          <a:prstGeom prst="rect">
            <a:avLst/>
          </a:prstGeom>
          <a:noFill/>
        </p:spPr>
        <p:txBody>
          <a:bodyPr wrap="none" rtlCol="0">
            <a:spAutoFit/>
          </a:bodyPr>
          <a:lstStyle/>
          <a:p>
            <a:r>
              <a:rPr lang="en-US" sz="2400" b="1" dirty="0"/>
              <a:t>1948</a:t>
            </a:r>
          </a:p>
        </p:txBody>
      </p:sp>
      <p:sp>
        <p:nvSpPr>
          <p:cNvPr id="4" name="Rounded Rectangle 3">
            <a:extLst>
              <a:ext uri="{FF2B5EF4-FFF2-40B4-BE49-F238E27FC236}">
                <a16:creationId xmlns:a16="http://schemas.microsoft.com/office/drawing/2014/main" id="{8832BED4-0F21-E349-9AF0-E1F75C1FC2E5}"/>
              </a:ext>
            </a:extLst>
          </p:cNvPr>
          <p:cNvSpPr/>
          <p:nvPr/>
        </p:nvSpPr>
        <p:spPr>
          <a:xfrm>
            <a:off x="5208532" y="335390"/>
            <a:ext cx="6438038" cy="276931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Picard regards the radio as meaningless machinery of permanent noise and bemoans the fact that words no longer grow out of silence and reflection, but multiply thoughtlessly without patience or respect</a:t>
            </a:r>
          </a:p>
        </p:txBody>
      </p:sp>
      <p:sp>
        <p:nvSpPr>
          <p:cNvPr id="5" name="Rounded Rectangle 4">
            <a:extLst>
              <a:ext uri="{FF2B5EF4-FFF2-40B4-BE49-F238E27FC236}">
                <a16:creationId xmlns:a16="http://schemas.microsoft.com/office/drawing/2014/main" id="{9B3180E9-F801-5F4D-89E6-0B34ADDE9852}"/>
              </a:ext>
            </a:extLst>
          </p:cNvPr>
          <p:cNvSpPr/>
          <p:nvPr/>
        </p:nvSpPr>
        <p:spPr>
          <a:xfrm>
            <a:off x="5184469" y="3314006"/>
            <a:ext cx="6438038" cy="13956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There is more silence in a person </a:t>
            </a:r>
            <a:br>
              <a:rPr lang="en-US" sz="2400" dirty="0"/>
            </a:br>
            <a:r>
              <a:rPr lang="en-US" sz="2400" dirty="0"/>
              <a:t>than he can use in his lifetime.</a:t>
            </a:r>
          </a:p>
        </p:txBody>
      </p:sp>
    </p:spTree>
    <p:extLst>
      <p:ext uri="{BB962C8B-B14F-4D97-AF65-F5344CB8AC3E}">
        <p14:creationId xmlns:p14="http://schemas.microsoft.com/office/powerpoint/2010/main" val="17585716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descr="silence"/>
          <p:cNvPicPr>
            <a:picLocks noChangeAspect="1"/>
          </p:cNvPicPr>
          <p:nvPr/>
        </p:nvPicPr>
        <p:blipFill>
          <a:blip r:embed="rId3"/>
          <a:stretch>
            <a:fillRect/>
          </a:stretch>
        </p:blipFill>
        <p:spPr>
          <a:xfrm>
            <a:off x="0" y="0"/>
            <a:ext cx="12192000" cy="8128000"/>
          </a:xfrm>
          <a:prstGeom prst="rect">
            <a:avLst/>
          </a:prstGeom>
        </p:spPr>
      </p:pic>
      <p:sp>
        <p:nvSpPr>
          <p:cNvPr id="3" name="Rounded Rectangle 2">
            <a:extLst>
              <a:ext uri="{FF2B5EF4-FFF2-40B4-BE49-F238E27FC236}">
                <a16:creationId xmlns:a16="http://schemas.microsoft.com/office/drawing/2014/main" id="{67427873-D000-024C-A33E-1021601D68D1}"/>
              </a:ext>
            </a:extLst>
          </p:cNvPr>
          <p:cNvSpPr/>
          <p:nvPr/>
        </p:nvSpPr>
        <p:spPr>
          <a:xfrm>
            <a:off x="6713621" y="5978657"/>
            <a:ext cx="5358063" cy="762871"/>
          </a:xfrm>
          <a:prstGeom prst="roundRect">
            <a:avLst/>
          </a:prstGeom>
          <a:solidFill>
            <a:schemeClr val="accent1">
              <a:alpha val="8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Silence, Contemplation, Solitude?</a:t>
            </a:r>
          </a:p>
        </p:txBody>
      </p:sp>
    </p:spTree>
    <p:extLst>
      <p:ext uri="{BB962C8B-B14F-4D97-AF65-F5344CB8AC3E}">
        <p14:creationId xmlns:p14="http://schemas.microsoft.com/office/powerpoint/2010/main" val="15017154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descr="Screen-addicts-image-to-article.jpg"/>
          <p:cNvPicPr>
            <a:picLocks noChangeAspect="1"/>
          </p:cNvPicPr>
          <p:nvPr/>
        </p:nvPicPr>
        <p:blipFill>
          <a:blip r:embed="rId2"/>
          <a:stretch>
            <a:fillRect/>
          </a:stretch>
        </p:blipFill>
        <p:spPr>
          <a:xfrm>
            <a:off x="0" y="0"/>
            <a:ext cx="12192000" cy="7315200"/>
          </a:xfrm>
          <a:prstGeom prst="rect">
            <a:avLst/>
          </a:prstGeom>
        </p:spPr>
      </p:pic>
      <p:sp>
        <p:nvSpPr>
          <p:cNvPr id="3" name="Rounded Rectangle 2">
            <a:extLst>
              <a:ext uri="{FF2B5EF4-FFF2-40B4-BE49-F238E27FC236}">
                <a16:creationId xmlns:a16="http://schemas.microsoft.com/office/drawing/2014/main" id="{6D763594-1E97-374A-95A7-D9E61D6C7B42}"/>
              </a:ext>
            </a:extLst>
          </p:cNvPr>
          <p:cNvSpPr/>
          <p:nvPr/>
        </p:nvSpPr>
        <p:spPr>
          <a:xfrm>
            <a:off x="8734923" y="240633"/>
            <a:ext cx="3200400" cy="3681662"/>
          </a:xfrm>
          <a:prstGeom prst="roundRect">
            <a:avLst/>
          </a:prstGeom>
          <a:solidFill>
            <a:schemeClr val="accent1">
              <a:alpha val="8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May 22, 2016 </a:t>
            </a:r>
            <a:br>
              <a:rPr lang="en-US" sz="2400" dirty="0"/>
            </a:br>
            <a:r>
              <a:rPr lang="en-US" sz="2400" dirty="0"/>
              <a:t>“Let our brain – never free from information over-load from a smart phone, TV or computer – relax! Let’s enjoy just thinking nothing!”  </a:t>
            </a:r>
          </a:p>
        </p:txBody>
      </p:sp>
    </p:spTree>
    <p:extLst>
      <p:ext uri="{BB962C8B-B14F-4D97-AF65-F5344CB8AC3E}">
        <p14:creationId xmlns:p14="http://schemas.microsoft.com/office/powerpoint/2010/main" val="1501715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descr="meditation.jpg"/>
          <p:cNvPicPr>
            <a:picLocks noChangeAspect="1"/>
          </p:cNvPicPr>
          <p:nvPr/>
        </p:nvPicPr>
        <p:blipFill>
          <a:blip r:embed="rId3"/>
          <a:stretch>
            <a:fillRect/>
          </a:stretch>
        </p:blipFill>
        <p:spPr>
          <a:xfrm>
            <a:off x="-114812" y="0"/>
            <a:ext cx="12306812" cy="6823164"/>
          </a:xfrm>
          <a:prstGeom prst="rect">
            <a:avLst/>
          </a:prstGeom>
        </p:spPr>
      </p:pic>
      <p:sp>
        <p:nvSpPr>
          <p:cNvPr id="4" name="TextBox 3">
            <a:extLst>
              <a:ext uri="{FF2B5EF4-FFF2-40B4-BE49-F238E27FC236}">
                <a16:creationId xmlns:a16="http://schemas.microsoft.com/office/drawing/2014/main" id="{A33F6773-03AB-ED46-AC87-87E94CB82F1A}"/>
              </a:ext>
            </a:extLst>
          </p:cNvPr>
          <p:cNvSpPr txBox="1"/>
          <p:nvPr/>
        </p:nvSpPr>
        <p:spPr>
          <a:xfrm>
            <a:off x="0" y="6280484"/>
            <a:ext cx="2387192" cy="461665"/>
          </a:xfrm>
          <a:prstGeom prst="rect">
            <a:avLst/>
          </a:prstGeom>
          <a:noFill/>
        </p:spPr>
        <p:txBody>
          <a:bodyPr wrap="none" rtlCol="0">
            <a:spAutoFit/>
          </a:bodyPr>
          <a:lstStyle/>
          <a:p>
            <a:r>
              <a:rPr lang="en-US" sz="2400" b="1" dirty="0"/>
              <a:t>1500/60/90Min</a:t>
            </a:r>
          </a:p>
        </p:txBody>
      </p:sp>
    </p:spTree>
    <p:extLst>
      <p:ext uri="{BB962C8B-B14F-4D97-AF65-F5344CB8AC3E}">
        <p14:creationId xmlns:p14="http://schemas.microsoft.com/office/powerpoint/2010/main" val="15017154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descr="paik-tv-buddha.jpg"/>
          <p:cNvPicPr>
            <a:picLocks noChangeAspect="1"/>
          </p:cNvPicPr>
          <p:nvPr/>
        </p:nvPicPr>
        <p:blipFill>
          <a:blip r:embed="rId3"/>
          <a:stretch>
            <a:fillRect/>
          </a:stretch>
        </p:blipFill>
        <p:spPr>
          <a:xfrm>
            <a:off x="3985935" y="1720831"/>
            <a:ext cx="3255351" cy="2604281"/>
          </a:xfrm>
          <a:prstGeom prst="rect">
            <a:avLst/>
          </a:prstGeom>
        </p:spPr>
      </p:pic>
      <p:sp>
        <p:nvSpPr>
          <p:cNvPr id="3" name="TextBox 2">
            <a:extLst>
              <a:ext uri="{FF2B5EF4-FFF2-40B4-BE49-F238E27FC236}">
                <a16:creationId xmlns:a16="http://schemas.microsoft.com/office/drawing/2014/main" id="{01F001E2-4C4E-7F48-96CF-B1698F113754}"/>
              </a:ext>
            </a:extLst>
          </p:cNvPr>
          <p:cNvSpPr txBox="1"/>
          <p:nvPr/>
        </p:nvSpPr>
        <p:spPr>
          <a:xfrm>
            <a:off x="4287766" y="4572001"/>
            <a:ext cx="2651688" cy="461665"/>
          </a:xfrm>
          <a:prstGeom prst="rect">
            <a:avLst/>
          </a:prstGeom>
          <a:noFill/>
        </p:spPr>
        <p:txBody>
          <a:bodyPr wrap="none" rtlCol="0">
            <a:spAutoFit/>
          </a:bodyPr>
          <a:lstStyle/>
          <a:p>
            <a:r>
              <a:rPr lang="en-US" sz="2400" dirty="0"/>
              <a:t>TV Buddha, 1974</a:t>
            </a:r>
          </a:p>
        </p:txBody>
      </p:sp>
    </p:spTree>
    <p:extLst>
      <p:ext uri="{BB962C8B-B14F-4D97-AF65-F5344CB8AC3E}">
        <p14:creationId xmlns:p14="http://schemas.microsoft.com/office/powerpoint/2010/main" val="15017154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descr="paik-tv-buddha.jpg"/>
          <p:cNvPicPr>
            <a:picLocks noChangeAspect="1"/>
          </p:cNvPicPr>
          <p:nvPr/>
        </p:nvPicPr>
        <p:blipFill>
          <a:blip r:embed="rId2"/>
          <a:stretch>
            <a:fillRect/>
          </a:stretch>
        </p:blipFill>
        <p:spPr>
          <a:xfrm>
            <a:off x="3985935" y="1720831"/>
            <a:ext cx="3255351" cy="2604281"/>
          </a:xfrm>
          <a:prstGeom prst="rect">
            <a:avLst/>
          </a:prstGeom>
        </p:spPr>
      </p:pic>
      <p:pic>
        <p:nvPicPr>
          <p:cNvPr id="3" name="Bild 2" descr="paik-TV-Denker.jpg"/>
          <p:cNvPicPr>
            <a:picLocks noChangeAspect="1"/>
          </p:cNvPicPr>
          <p:nvPr/>
        </p:nvPicPr>
        <p:blipFill>
          <a:blip r:embed="rId3"/>
          <a:stretch>
            <a:fillRect/>
          </a:stretch>
        </p:blipFill>
        <p:spPr>
          <a:xfrm>
            <a:off x="176904" y="1720831"/>
            <a:ext cx="3595497" cy="2604281"/>
          </a:xfrm>
          <a:prstGeom prst="rect">
            <a:avLst/>
          </a:prstGeom>
        </p:spPr>
      </p:pic>
      <p:sp>
        <p:nvSpPr>
          <p:cNvPr id="4" name="TextBox 3">
            <a:extLst>
              <a:ext uri="{FF2B5EF4-FFF2-40B4-BE49-F238E27FC236}">
                <a16:creationId xmlns:a16="http://schemas.microsoft.com/office/drawing/2014/main" id="{55DBE49D-F91B-994C-81AE-FCFD27B43C91}"/>
              </a:ext>
            </a:extLst>
          </p:cNvPr>
          <p:cNvSpPr txBox="1"/>
          <p:nvPr/>
        </p:nvSpPr>
        <p:spPr>
          <a:xfrm>
            <a:off x="4287766" y="4572001"/>
            <a:ext cx="2651688" cy="461665"/>
          </a:xfrm>
          <a:prstGeom prst="rect">
            <a:avLst/>
          </a:prstGeom>
          <a:noFill/>
        </p:spPr>
        <p:txBody>
          <a:bodyPr wrap="none" rtlCol="0">
            <a:spAutoFit/>
          </a:bodyPr>
          <a:lstStyle/>
          <a:p>
            <a:r>
              <a:rPr lang="en-US" sz="2400" dirty="0"/>
              <a:t>TV Buddha, 1974</a:t>
            </a:r>
          </a:p>
        </p:txBody>
      </p:sp>
      <p:sp>
        <p:nvSpPr>
          <p:cNvPr id="5" name="TextBox 4">
            <a:extLst>
              <a:ext uri="{FF2B5EF4-FFF2-40B4-BE49-F238E27FC236}">
                <a16:creationId xmlns:a16="http://schemas.microsoft.com/office/drawing/2014/main" id="{0D09094D-BEC7-F74C-BD65-F28832E25AB8}"/>
              </a:ext>
            </a:extLst>
          </p:cNvPr>
          <p:cNvSpPr txBox="1"/>
          <p:nvPr/>
        </p:nvSpPr>
        <p:spPr>
          <a:xfrm>
            <a:off x="925253" y="4550737"/>
            <a:ext cx="2316660" cy="461665"/>
          </a:xfrm>
          <a:prstGeom prst="rect">
            <a:avLst/>
          </a:prstGeom>
          <a:noFill/>
        </p:spPr>
        <p:txBody>
          <a:bodyPr wrap="none" rtlCol="0">
            <a:spAutoFit/>
          </a:bodyPr>
          <a:lstStyle/>
          <a:p>
            <a:r>
              <a:rPr lang="en-US" sz="2400" dirty="0"/>
              <a:t>TV Rodin, 1976</a:t>
            </a:r>
          </a:p>
        </p:txBody>
      </p:sp>
      <p:sp>
        <p:nvSpPr>
          <p:cNvPr id="6" name="Rounded Rectangle 5">
            <a:extLst>
              <a:ext uri="{FF2B5EF4-FFF2-40B4-BE49-F238E27FC236}">
                <a16:creationId xmlns:a16="http://schemas.microsoft.com/office/drawing/2014/main" id="{6BEC007C-F68B-034D-9744-7535BD1C1101}"/>
              </a:ext>
            </a:extLst>
          </p:cNvPr>
          <p:cNvSpPr/>
          <p:nvPr/>
        </p:nvSpPr>
        <p:spPr>
          <a:xfrm>
            <a:off x="393639" y="5978657"/>
            <a:ext cx="11649204" cy="762871"/>
          </a:xfrm>
          <a:prstGeom prst="roundRect">
            <a:avLst/>
          </a:prstGeom>
          <a:solidFill>
            <a:schemeClr val="accent1">
              <a:alpha val="8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stillness of the film in Paik’s sculptures = Picard’s silence</a:t>
            </a:r>
          </a:p>
        </p:txBody>
      </p:sp>
      <p:sp>
        <p:nvSpPr>
          <p:cNvPr id="7" name="Rounded Rectangle 6">
            <a:extLst>
              <a:ext uri="{FF2B5EF4-FFF2-40B4-BE49-F238E27FC236}">
                <a16:creationId xmlns:a16="http://schemas.microsoft.com/office/drawing/2014/main" id="{D9EB5E91-3E06-D044-BF45-FFB12B3E409B}"/>
              </a:ext>
            </a:extLst>
          </p:cNvPr>
          <p:cNvSpPr/>
          <p:nvPr/>
        </p:nvSpPr>
        <p:spPr>
          <a:xfrm>
            <a:off x="252125" y="138455"/>
            <a:ext cx="11649204" cy="762871"/>
          </a:xfrm>
          <a:prstGeom prst="roundRect">
            <a:avLst/>
          </a:prstGeom>
          <a:solidFill>
            <a:schemeClr val="accent1">
              <a:alpha val="8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the self contemplates itself as it is portrayed back to itself by the camera</a:t>
            </a:r>
          </a:p>
        </p:txBody>
      </p:sp>
    </p:spTree>
    <p:extLst>
      <p:ext uri="{BB962C8B-B14F-4D97-AF65-F5344CB8AC3E}">
        <p14:creationId xmlns:p14="http://schemas.microsoft.com/office/powerpoint/2010/main" val="15017154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descr="paik-tv-buddha.jpg"/>
          <p:cNvPicPr>
            <a:picLocks noChangeAspect="1"/>
          </p:cNvPicPr>
          <p:nvPr/>
        </p:nvPicPr>
        <p:blipFill>
          <a:blip r:embed="rId3"/>
          <a:stretch>
            <a:fillRect/>
          </a:stretch>
        </p:blipFill>
        <p:spPr>
          <a:xfrm>
            <a:off x="3985935" y="1720831"/>
            <a:ext cx="3255351" cy="2604281"/>
          </a:xfrm>
          <a:prstGeom prst="rect">
            <a:avLst/>
          </a:prstGeom>
        </p:spPr>
      </p:pic>
      <p:pic>
        <p:nvPicPr>
          <p:cNvPr id="3" name="Bild 2" descr="paik-TV-Denker.jpg"/>
          <p:cNvPicPr>
            <a:picLocks noChangeAspect="1"/>
          </p:cNvPicPr>
          <p:nvPr/>
        </p:nvPicPr>
        <p:blipFill>
          <a:blip r:embed="rId4"/>
          <a:stretch>
            <a:fillRect/>
          </a:stretch>
        </p:blipFill>
        <p:spPr>
          <a:xfrm>
            <a:off x="176904" y="1720831"/>
            <a:ext cx="3595497" cy="2604281"/>
          </a:xfrm>
          <a:prstGeom prst="rect">
            <a:avLst/>
          </a:prstGeom>
        </p:spPr>
      </p:pic>
      <p:sp>
        <p:nvSpPr>
          <p:cNvPr id="4" name="TextBox 3">
            <a:extLst>
              <a:ext uri="{FF2B5EF4-FFF2-40B4-BE49-F238E27FC236}">
                <a16:creationId xmlns:a16="http://schemas.microsoft.com/office/drawing/2014/main" id="{55DBE49D-F91B-994C-81AE-FCFD27B43C91}"/>
              </a:ext>
            </a:extLst>
          </p:cNvPr>
          <p:cNvSpPr txBox="1"/>
          <p:nvPr/>
        </p:nvSpPr>
        <p:spPr>
          <a:xfrm>
            <a:off x="4287766" y="4572001"/>
            <a:ext cx="2651688" cy="461665"/>
          </a:xfrm>
          <a:prstGeom prst="rect">
            <a:avLst/>
          </a:prstGeom>
          <a:noFill/>
        </p:spPr>
        <p:txBody>
          <a:bodyPr wrap="none" rtlCol="0">
            <a:spAutoFit/>
          </a:bodyPr>
          <a:lstStyle/>
          <a:p>
            <a:r>
              <a:rPr lang="en-US" sz="2400" dirty="0"/>
              <a:t>TV Buddha, 1974</a:t>
            </a:r>
          </a:p>
        </p:txBody>
      </p:sp>
      <p:sp>
        <p:nvSpPr>
          <p:cNvPr id="5" name="TextBox 4">
            <a:extLst>
              <a:ext uri="{FF2B5EF4-FFF2-40B4-BE49-F238E27FC236}">
                <a16:creationId xmlns:a16="http://schemas.microsoft.com/office/drawing/2014/main" id="{0D09094D-BEC7-F74C-BD65-F28832E25AB8}"/>
              </a:ext>
            </a:extLst>
          </p:cNvPr>
          <p:cNvSpPr txBox="1"/>
          <p:nvPr/>
        </p:nvSpPr>
        <p:spPr>
          <a:xfrm>
            <a:off x="925253" y="4550737"/>
            <a:ext cx="2316660" cy="461665"/>
          </a:xfrm>
          <a:prstGeom prst="rect">
            <a:avLst/>
          </a:prstGeom>
          <a:noFill/>
        </p:spPr>
        <p:txBody>
          <a:bodyPr wrap="none" rtlCol="0">
            <a:spAutoFit/>
          </a:bodyPr>
          <a:lstStyle/>
          <a:p>
            <a:r>
              <a:rPr lang="en-US" sz="2400" dirty="0"/>
              <a:t>TV Rodin, 1976</a:t>
            </a:r>
          </a:p>
        </p:txBody>
      </p:sp>
      <p:sp>
        <p:nvSpPr>
          <p:cNvPr id="6" name="Rounded Rectangle 5">
            <a:extLst>
              <a:ext uri="{FF2B5EF4-FFF2-40B4-BE49-F238E27FC236}">
                <a16:creationId xmlns:a16="http://schemas.microsoft.com/office/drawing/2014/main" id="{6BEC007C-F68B-034D-9744-7535BD1C1101}"/>
              </a:ext>
            </a:extLst>
          </p:cNvPr>
          <p:cNvSpPr/>
          <p:nvPr/>
        </p:nvSpPr>
        <p:spPr>
          <a:xfrm>
            <a:off x="223519" y="5978657"/>
            <a:ext cx="11649204" cy="762871"/>
          </a:xfrm>
          <a:prstGeom prst="roundRect">
            <a:avLst/>
          </a:prstGeom>
          <a:solidFill>
            <a:schemeClr val="accent1">
              <a:alpha val="8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there is still a ‘camera’ operating at the back-end: watching algorithm  </a:t>
            </a:r>
          </a:p>
        </p:txBody>
      </p:sp>
      <p:sp>
        <p:nvSpPr>
          <p:cNvPr id="7" name="Rounded Rectangle 6">
            <a:extLst>
              <a:ext uri="{FF2B5EF4-FFF2-40B4-BE49-F238E27FC236}">
                <a16:creationId xmlns:a16="http://schemas.microsoft.com/office/drawing/2014/main" id="{D9EB5E91-3E06-D044-BF45-FFB12B3E409B}"/>
              </a:ext>
            </a:extLst>
          </p:cNvPr>
          <p:cNvSpPr/>
          <p:nvPr/>
        </p:nvSpPr>
        <p:spPr>
          <a:xfrm>
            <a:off x="227829" y="5084651"/>
            <a:ext cx="11649204" cy="762871"/>
          </a:xfrm>
          <a:prstGeom prst="roundRect">
            <a:avLst/>
          </a:prstGeom>
          <a:solidFill>
            <a:schemeClr val="accent1">
              <a:alpha val="8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the object of our gaze has changed: SNS feed</a:t>
            </a:r>
          </a:p>
        </p:txBody>
      </p:sp>
      <p:pic>
        <p:nvPicPr>
          <p:cNvPr id="8" name="Picture 1">
            <a:extLst>
              <a:ext uri="{FF2B5EF4-FFF2-40B4-BE49-F238E27FC236}">
                <a16:creationId xmlns:a16="http://schemas.microsoft.com/office/drawing/2014/main" id="{8FBD3038-4B83-164F-AB88-4BF8A123FE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14425" y="1720831"/>
            <a:ext cx="4497133" cy="2604281"/>
          </a:xfrm>
          <a:prstGeom prst="rect">
            <a:avLst/>
          </a:prstGeom>
        </p:spPr>
      </p:pic>
      <p:sp>
        <p:nvSpPr>
          <p:cNvPr id="9" name="TextBox 8">
            <a:extLst>
              <a:ext uri="{FF2B5EF4-FFF2-40B4-BE49-F238E27FC236}">
                <a16:creationId xmlns:a16="http://schemas.microsoft.com/office/drawing/2014/main" id="{776B3418-9D43-E94A-BD1F-AC29D95F85B1}"/>
              </a:ext>
            </a:extLst>
          </p:cNvPr>
          <p:cNvSpPr txBox="1"/>
          <p:nvPr/>
        </p:nvSpPr>
        <p:spPr>
          <a:xfrm>
            <a:off x="7736256" y="4575546"/>
            <a:ext cx="4225837" cy="461665"/>
          </a:xfrm>
          <a:prstGeom prst="rect">
            <a:avLst/>
          </a:prstGeom>
          <a:noFill/>
        </p:spPr>
        <p:txBody>
          <a:bodyPr wrap="none" rtlCol="0">
            <a:spAutoFit/>
          </a:bodyPr>
          <a:lstStyle/>
          <a:p>
            <a:r>
              <a:rPr lang="en-US" sz="2400" dirty="0" err="1"/>
              <a:t>Antiloneliness</a:t>
            </a:r>
            <a:r>
              <a:rPr lang="en-US" sz="2400" dirty="0"/>
              <a:t>-Ramen-Bowl </a:t>
            </a:r>
          </a:p>
        </p:txBody>
      </p:sp>
    </p:spTree>
    <p:extLst>
      <p:ext uri="{BB962C8B-B14F-4D97-AF65-F5344CB8AC3E}">
        <p14:creationId xmlns:p14="http://schemas.microsoft.com/office/powerpoint/2010/main" val="7609419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2B8F667B-E876-894F-8A96-E87959C26BCA}"/>
              </a:ext>
            </a:extLst>
          </p:cNvPr>
          <p:cNvSpPr/>
          <p:nvPr/>
        </p:nvSpPr>
        <p:spPr>
          <a:xfrm>
            <a:off x="447581" y="660494"/>
            <a:ext cx="2688336" cy="9692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Cogito, </a:t>
            </a:r>
            <a:br>
              <a:rPr lang="en-US" sz="2400" dirty="0"/>
            </a:br>
            <a:r>
              <a:rPr lang="en-US" sz="2400" dirty="0"/>
              <a:t>ergo sum.</a:t>
            </a:r>
          </a:p>
        </p:txBody>
      </p:sp>
      <p:sp>
        <p:nvSpPr>
          <p:cNvPr id="6" name="Rounded Rectangle 5">
            <a:extLst>
              <a:ext uri="{FF2B5EF4-FFF2-40B4-BE49-F238E27FC236}">
                <a16:creationId xmlns:a16="http://schemas.microsoft.com/office/drawing/2014/main" id="{1C7055F7-480D-9247-BDAD-F65400995D25}"/>
              </a:ext>
            </a:extLst>
          </p:cNvPr>
          <p:cNvSpPr/>
          <p:nvPr/>
        </p:nvSpPr>
        <p:spPr>
          <a:xfrm>
            <a:off x="447581" y="1915039"/>
            <a:ext cx="2688336" cy="9692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I post </a:t>
            </a:r>
            <a:br>
              <a:rPr lang="en-US" sz="2400" dirty="0"/>
            </a:br>
            <a:r>
              <a:rPr lang="en-US" sz="2400" dirty="0"/>
              <a:t>therefore I am.</a:t>
            </a:r>
          </a:p>
        </p:txBody>
      </p:sp>
      <p:pic>
        <p:nvPicPr>
          <p:cNvPr id="5" name="Bild 13" descr="descartes-grafik.png">
            <a:extLst>
              <a:ext uri="{FF2B5EF4-FFF2-40B4-BE49-F238E27FC236}">
                <a16:creationId xmlns:a16="http://schemas.microsoft.com/office/drawing/2014/main" id="{BC983340-223E-4C46-94AA-AEFD23086D98}"/>
              </a:ext>
            </a:extLst>
          </p:cNvPr>
          <p:cNvPicPr>
            <a:picLocks noChangeAspect="1"/>
          </p:cNvPicPr>
          <p:nvPr/>
        </p:nvPicPr>
        <p:blipFill>
          <a:blip r:embed="rId3"/>
          <a:stretch>
            <a:fillRect/>
          </a:stretch>
        </p:blipFill>
        <p:spPr>
          <a:xfrm>
            <a:off x="3538253" y="461781"/>
            <a:ext cx="5349715" cy="5848228"/>
          </a:xfrm>
          <a:prstGeom prst="rect">
            <a:avLst/>
          </a:prstGeom>
        </p:spPr>
      </p:pic>
      <p:sp>
        <p:nvSpPr>
          <p:cNvPr id="7" name="Rounded Rectangle 6">
            <a:extLst>
              <a:ext uri="{FF2B5EF4-FFF2-40B4-BE49-F238E27FC236}">
                <a16:creationId xmlns:a16="http://schemas.microsoft.com/office/drawing/2014/main" id="{20EF7F0B-3F60-C24C-A805-C354644756A0}"/>
              </a:ext>
            </a:extLst>
          </p:cNvPr>
          <p:cNvSpPr/>
          <p:nvPr/>
        </p:nvSpPr>
        <p:spPr>
          <a:xfrm>
            <a:off x="472391" y="3215753"/>
            <a:ext cx="2688336" cy="9692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It</a:t>
            </a:r>
            <a:r>
              <a:rPr lang="en-US" sz="2400" dirty="0"/>
              <a:t> posts therefore I am.</a:t>
            </a:r>
          </a:p>
        </p:txBody>
      </p:sp>
      <p:sp>
        <p:nvSpPr>
          <p:cNvPr id="3" name="Rounded Rectangle 2">
            <a:extLst>
              <a:ext uri="{FF2B5EF4-FFF2-40B4-BE49-F238E27FC236}">
                <a16:creationId xmlns:a16="http://schemas.microsoft.com/office/drawing/2014/main" id="{AFE93649-6CB6-254B-9087-35DA15FAC28C}"/>
              </a:ext>
            </a:extLst>
          </p:cNvPr>
          <p:cNvSpPr/>
          <p:nvPr/>
        </p:nvSpPr>
        <p:spPr>
          <a:xfrm>
            <a:off x="472391" y="4486941"/>
            <a:ext cx="2688336" cy="16104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Look at your network and you shall see yourself. </a:t>
            </a:r>
          </a:p>
        </p:txBody>
      </p:sp>
    </p:spTree>
    <p:extLst>
      <p:ext uri="{BB962C8B-B14F-4D97-AF65-F5344CB8AC3E}">
        <p14:creationId xmlns:p14="http://schemas.microsoft.com/office/powerpoint/2010/main" val="29408055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 2" descr="authorship-network.jpg"/>
          <p:cNvPicPr>
            <a:picLocks noChangeAspect="1"/>
          </p:cNvPicPr>
          <p:nvPr/>
        </p:nvPicPr>
        <p:blipFill>
          <a:blip r:embed="rId3"/>
          <a:stretch>
            <a:fillRect/>
          </a:stretch>
        </p:blipFill>
        <p:spPr>
          <a:xfrm>
            <a:off x="2686373" y="1054442"/>
            <a:ext cx="7063735" cy="5305650"/>
          </a:xfrm>
          <a:prstGeom prst="rect">
            <a:avLst/>
          </a:prstGeom>
        </p:spPr>
      </p:pic>
      <p:sp>
        <p:nvSpPr>
          <p:cNvPr id="4" name="Textfeld 3"/>
          <p:cNvSpPr txBox="1"/>
          <p:nvPr/>
        </p:nvSpPr>
        <p:spPr>
          <a:xfrm>
            <a:off x="393639" y="218965"/>
            <a:ext cx="8231741" cy="707886"/>
          </a:xfrm>
          <a:prstGeom prst="rect">
            <a:avLst/>
          </a:prstGeom>
          <a:noFill/>
        </p:spPr>
        <p:txBody>
          <a:bodyPr wrap="none" rtlCol="0">
            <a:spAutoFit/>
          </a:bodyPr>
          <a:lstStyle/>
          <a:p>
            <a:r>
              <a:rPr lang="en-US" sz="4000" b="1" dirty="0">
                <a:solidFill>
                  <a:schemeClr val="accent2"/>
                </a:solidFill>
              </a:rPr>
              <a:t>6. AUTOMATED AUTOBIOGRAPHY</a:t>
            </a:r>
            <a:endParaRPr lang="en-GB" sz="4000" dirty="0">
              <a:solidFill>
                <a:schemeClr val="accent2"/>
              </a:solidFill>
            </a:endParaRPr>
          </a:p>
        </p:txBody>
      </p:sp>
      <p:sp>
        <p:nvSpPr>
          <p:cNvPr id="5" name="Rounded Rectangle 4">
            <a:extLst>
              <a:ext uri="{FF2B5EF4-FFF2-40B4-BE49-F238E27FC236}">
                <a16:creationId xmlns:a16="http://schemas.microsoft.com/office/drawing/2014/main" id="{FCB0DB31-0DDB-9B49-AA6E-44B89F8A1CB7}"/>
              </a:ext>
            </a:extLst>
          </p:cNvPr>
          <p:cNvSpPr/>
          <p:nvPr/>
        </p:nvSpPr>
        <p:spPr>
          <a:xfrm>
            <a:off x="393639" y="5978657"/>
            <a:ext cx="11649204" cy="762871"/>
          </a:xfrm>
          <a:prstGeom prst="roundRect">
            <a:avLst/>
          </a:prstGeom>
          <a:solidFill>
            <a:schemeClr val="accent1">
              <a:alpha val="8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1.: my social network is less me than it appears = </a:t>
            </a:r>
            <a:r>
              <a:rPr lang="en-US" sz="2400" b="1" dirty="0"/>
              <a:t>3</a:t>
            </a:r>
            <a:r>
              <a:rPr lang="en-US" sz="2400" dirty="0"/>
              <a:t> narrators   </a:t>
            </a:r>
          </a:p>
        </p:txBody>
      </p:sp>
    </p:spTree>
    <p:extLst>
      <p:ext uri="{BB962C8B-B14F-4D97-AF65-F5344CB8AC3E}">
        <p14:creationId xmlns:p14="http://schemas.microsoft.com/office/powerpoint/2010/main" val="1501715478"/>
      </p:ext>
    </p:extLst>
  </p:cSld>
  <p:clrMapOvr>
    <a:masterClrMapping/>
  </p:clrMapOvr>
  <mc:AlternateContent xmlns:mc="http://schemas.openxmlformats.org/markup-compatibility/2006">
    <mc:Choice xmlns:mp="http://schemas.microsoft.com/office/mac/powerpoint/2008/main" xmlns:mv="urn:schemas-microsoft-com:mac:vml" xmlns="" Requires="mp">
      <mp:transition spd="slow">
        <mp:cube dir="d"/>
      </mp:transition>
    </mc:Choice>
    <mc:Fallback>
      <p:transition spd="slow">
        <p:cover di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descr="RS_Activity-Log.png"/>
          <p:cNvPicPr>
            <a:picLocks noChangeAspect="1"/>
          </p:cNvPicPr>
          <p:nvPr/>
        </p:nvPicPr>
        <p:blipFill>
          <a:blip r:embed="rId3"/>
          <a:stretch>
            <a:fillRect/>
          </a:stretch>
        </p:blipFill>
        <p:spPr>
          <a:xfrm>
            <a:off x="0" y="0"/>
            <a:ext cx="12326112" cy="11102120"/>
          </a:xfrm>
          <a:prstGeom prst="rect">
            <a:avLst/>
          </a:prstGeom>
        </p:spPr>
      </p:pic>
      <p:sp>
        <p:nvSpPr>
          <p:cNvPr id="3" name="Notched Right Arrow 2">
            <a:extLst>
              <a:ext uri="{FF2B5EF4-FFF2-40B4-BE49-F238E27FC236}">
                <a16:creationId xmlns:a16="http://schemas.microsoft.com/office/drawing/2014/main" id="{D839A888-E3CE-3649-86CD-BE419A517FD4}"/>
              </a:ext>
            </a:extLst>
          </p:cNvPr>
          <p:cNvSpPr/>
          <p:nvPr/>
        </p:nvSpPr>
        <p:spPr>
          <a:xfrm rot="9507740">
            <a:off x="5929578" y="1780066"/>
            <a:ext cx="908672" cy="310976"/>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30F4BC4-9762-A740-BB66-623A88269C98}"/>
              </a:ext>
            </a:extLst>
          </p:cNvPr>
          <p:cNvSpPr txBox="1"/>
          <p:nvPr/>
        </p:nvSpPr>
        <p:spPr>
          <a:xfrm>
            <a:off x="6943646" y="1473889"/>
            <a:ext cx="1016625" cy="461665"/>
          </a:xfrm>
          <a:prstGeom prst="rect">
            <a:avLst/>
          </a:prstGeom>
          <a:noFill/>
        </p:spPr>
        <p:txBody>
          <a:bodyPr wrap="none" rtlCol="0">
            <a:spAutoFit/>
          </a:bodyPr>
          <a:lstStyle/>
          <a:p>
            <a:r>
              <a:rPr lang="en-US" sz="2400" b="1" dirty="0">
                <a:solidFill>
                  <a:srgbClr val="FF0000"/>
                </a:solidFill>
              </a:rPr>
              <a:t>1. me</a:t>
            </a:r>
          </a:p>
        </p:txBody>
      </p:sp>
      <p:sp>
        <p:nvSpPr>
          <p:cNvPr id="5" name="Notched Right Arrow 4">
            <a:extLst>
              <a:ext uri="{FF2B5EF4-FFF2-40B4-BE49-F238E27FC236}">
                <a16:creationId xmlns:a16="http://schemas.microsoft.com/office/drawing/2014/main" id="{C6AAC815-AD6E-4444-97AD-9826FFE3B357}"/>
              </a:ext>
            </a:extLst>
          </p:cNvPr>
          <p:cNvSpPr/>
          <p:nvPr/>
        </p:nvSpPr>
        <p:spPr>
          <a:xfrm rot="9507740">
            <a:off x="4019263" y="3548613"/>
            <a:ext cx="908672" cy="310976"/>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59FCEB4B-2C07-044F-B7FE-7249E74A0203}"/>
              </a:ext>
            </a:extLst>
          </p:cNvPr>
          <p:cNvSpPr txBox="1"/>
          <p:nvPr/>
        </p:nvSpPr>
        <p:spPr>
          <a:xfrm>
            <a:off x="5068284" y="3161844"/>
            <a:ext cx="1508746" cy="461665"/>
          </a:xfrm>
          <a:prstGeom prst="rect">
            <a:avLst/>
          </a:prstGeom>
          <a:noFill/>
        </p:spPr>
        <p:txBody>
          <a:bodyPr wrap="none" rtlCol="0">
            <a:spAutoFit/>
          </a:bodyPr>
          <a:lstStyle/>
          <a:p>
            <a:r>
              <a:rPr lang="en-US" sz="2400" b="1" dirty="0">
                <a:solidFill>
                  <a:srgbClr val="FF0000"/>
                </a:solidFill>
              </a:rPr>
              <a:t>2. friends</a:t>
            </a:r>
          </a:p>
        </p:txBody>
      </p:sp>
      <p:sp>
        <p:nvSpPr>
          <p:cNvPr id="7" name="TextBox 6">
            <a:extLst>
              <a:ext uri="{FF2B5EF4-FFF2-40B4-BE49-F238E27FC236}">
                <a16:creationId xmlns:a16="http://schemas.microsoft.com/office/drawing/2014/main" id="{AED907C4-52B4-BF42-A17F-0BD90ADF9162}"/>
              </a:ext>
            </a:extLst>
          </p:cNvPr>
          <p:cNvSpPr txBox="1"/>
          <p:nvPr/>
        </p:nvSpPr>
        <p:spPr>
          <a:xfrm>
            <a:off x="447480" y="5089395"/>
            <a:ext cx="3076483" cy="2308324"/>
          </a:xfrm>
          <a:prstGeom prst="rect">
            <a:avLst/>
          </a:prstGeom>
          <a:noFill/>
        </p:spPr>
        <p:txBody>
          <a:bodyPr wrap="none" rtlCol="0">
            <a:spAutoFit/>
          </a:bodyPr>
          <a:lstStyle/>
          <a:p>
            <a:r>
              <a:rPr lang="en-US" sz="2400" b="1" dirty="0">
                <a:solidFill>
                  <a:srgbClr val="FF0000"/>
                </a:solidFill>
              </a:rPr>
              <a:t>3. algorithm: </a:t>
            </a:r>
            <a:br>
              <a:rPr lang="en-US" sz="2400" dirty="0">
                <a:solidFill>
                  <a:srgbClr val="FF0000"/>
                </a:solidFill>
              </a:rPr>
            </a:br>
            <a:r>
              <a:rPr lang="en-US" sz="2400" dirty="0">
                <a:solidFill>
                  <a:srgbClr val="FF0000"/>
                </a:solidFill>
              </a:rPr>
              <a:t>- feed, filter-bubble</a:t>
            </a:r>
            <a:br>
              <a:rPr lang="en-US" sz="2400" dirty="0">
                <a:solidFill>
                  <a:srgbClr val="FF0000"/>
                </a:solidFill>
              </a:rPr>
            </a:br>
            <a:r>
              <a:rPr lang="en-US" sz="2400" dirty="0">
                <a:solidFill>
                  <a:srgbClr val="FF0000"/>
                </a:solidFill>
              </a:rPr>
              <a:t>- movie on Netflix</a:t>
            </a:r>
            <a:br>
              <a:rPr lang="en-US" sz="2400" dirty="0">
                <a:solidFill>
                  <a:srgbClr val="FF0000"/>
                </a:solidFill>
              </a:rPr>
            </a:br>
            <a:r>
              <a:rPr lang="en-US" sz="2400" dirty="0">
                <a:solidFill>
                  <a:srgbClr val="FF0000"/>
                </a:solidFill>
              </a:rPr>
              <a:t>  song on Spotify</a:t>
            </a:r>
            <a:br>
              <a:rPr lang="en-US" sz="2400" dirty="0">
                <a:solidFill>
                  <a:srgbClr val="FF0000"/>
                </a:solidFill>
              </a:rPr>
            </a:br>
            <a:r>
              <a:rPr lang="en-US" sz="2400" dirty="0">
                <a:solidFill>
                  <a:srgbClr val="FF0000"/>
                </a:solidFill>
              </a:rPr>
              <a:t>  event attended</a:t>
            </a:r>
            <a:br>
              <a:rPr lang="en-US" sz="2400" dirty="0">
                <a:solidFill>
                  <a:srgbClr val="FF0000"/>
                </a:solidFill>
              </a:rPr>
            </a:br>
            <a:r>
              <a:rPr lang="en-US" sz="2400" dirty="0">
                <a:solidFill>
                  <a:srgbClr val="FF0000"/>
                </a:solidFill>
              </a:rPr>
              <a:t>  places visited   </a:t>
            </a:r>
          </a:p>
        </p:txBody>
      </p:sp>
    </p:spTree>
    <p:extLst>
      <p:ext uri="{BB962C8B-B14F-4D97-AF65-F5344CB8AC3E}">
        <p14:creationId xmlns:p14="http://schemas.microsoft.com/office/powerpoint/2010/main" val="15017154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5" descr="computer_lesend.gif"/>
          <p:cNvPicPr>
            <a:picLocks noChangeAspect="1"/>
          </p:cNvPicPr>
          <p:nvPr/>
        </p:nvPicPr>
        <p:blipFill>
          <a:blip r:embed="rId3"/>
          <a:srcRect/>
          <a:stretch>
            <a:fillRect/>
          </a:stretch>
        </p:blipFill>
        <p:spPr bwMode="auto">
          <a:xfrm>
            <a:off x="3810822" y="998094"/>
            <a:ext cx="4716490" cy="5004987"/>
          </a:xfrm>
          <a:prstGeom prst="rect">
            <a:avLst/>
          </a:prstGeom>
          <a:noFill/>
          <a:ln w="9525">
            <a:noFill/>
            <a:miter lim="800000"/>
            <a:headEnd/>
            <a:tailEnd/>
          </a:ln>
        </p:spPr>
      </p:pic>
      <p:sp>
        <p:nvSpPr>
          <p:cNvPr id="3" name="Rounded Rectangle 2">
            <a:extLst>
              <a:ext uri="{FF2B5EF4-FFF2-40B4-BE49-F238E27FC236}">
                <a16:creationId xmlns:a16="http://schemas.microsoft.com/office/drawing/2014/main" id="{79E3A30A-AC2A-DE4C-A095-C868AC9C64D2}"/>
              </a:ext>
            </a:extLst>
          </p:cNvPr>
          <p:cNvSpPr/>
          <p:nvPr/>
        </p:nvSpPr>
        <p:spPr>
          <a:xfrm>
            <a:off x="202253" y="130859"/>
            <a:ext cx="11649204" cy="762871"/>
          </a:xfrm>
          <a:prstGeom prst="roundRect">
            <a:avLst/>
          </a:prstGeom>
          <a:solidFill>
            <a:schemeClr val="accent1">
              <a:alpha val="8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FB as new diary? A ‘diary’ that writes itself in real-time! Even my own texts.</a:t>
            </a:r>
          </a:p>
        </p:txBody>
      </p:sp>
      <p:sp>
        <p:nvSpPr>
          <p:cNvPr id="4" name="Rounded Rectangle 3">
            <a:extLst>
              <a:ext uri="{FF2B5EF4-FFF2-40B4-BE49-F238E27FC236}">
                <a16:creationId xmlns:a16="http://schemas.microsoft.com/office/drawing/2014/main" id="{A62C8EF2-D5F5-8542-B117-AFD5B0370917}"/>
              </a:ext>
            </a:extLst>
          </p:cNvPr>
          <p:cNvSpPr/>
          <p:nvPr/>
        </p:nvSpPr>
        <p:spPr>
          <a:xfrm>
            <a:off x="393639" y="5978657"/>
            <a:ext cx="11649204" cy="762871"/>
          </a:xfrm>
          <a:prstGeom prst="roundRect">
            <a:avLst/>
          </a:prstGeom>
          <a:solidFill>
            <a:schemeClr val="accent1">
              <a:alpha val="8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post-human, algorithmic Auto/Biography </a:t>
            </a:r>
          </a:p>
        </p:txBody>
      </p:sp>
    </p:spTree>
    <p:extLst>
      <p:ext uri="{BB962C8B-B14F-4D97-AF65-F5344CB8AC3E}">
        <p14:creationId xmlns:p14="http://schemas.microsoft.com/office/powerpoint/2010/main" val="150171547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descr="duchamp-bicycle.jpg"/>
          <p:cNvPicPr>
            <a:picLocks noChangeAspect="1"/>
          </p:cNvPicPr>
          <p:nvPr/>
        </p:nvPicPr>
        <p:blipFill>
          <a:blip r:embed="rId2"/>
          <a:stretch>
            <a:fillRect/>
          </a:stretch>
        </p:blipFill>
        <p:spPr>
          <a:xfrm>
            <a:off x="3921608" y="1061532"/>
            <a:ext cx="4690764" cy="4758855"/>
          </a:xfrm>
          <a:prstGeom prst="rect">
            <a:avLst/>
          </a:prstGeom>
        </p:spPr>
      </p:pic>
      <p:sp>
        <p:nvSpPr>
          <p:cNvPr id="3" name="Rounded Rectangle 2">
            <a:extLst>
              <a:ext uri="{FF2B5EF4-FFF2-40B4-BE49-F238E27FC236}">
                <a16:creationId xmlns:a16="http://schemas.microsoft.com/office/drawing/2014/main" id="{66E52E35-6F8B-6B48-9515-EF2DE4C7A672}"/>
              </a:ext>
            </a:extLst>
          </p:cNvPr>
          <p:cNvSpPr/>
          <p:nvPr/>
        </p:nvSpPr>
        <p:spPr>
          <a:xfrm>
            <a:off x="393639" y="5978657"/>
            <a:ext cx="11649204" cy="762871"/>
          </a:xfrm>
          <a:prstGeom prst="roundRect">
            <a:avLst/>
          </a:prstGeom>
          <a:solidFill>
            <a:schemeClr val="accent1">
              <a:alpha val="8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real acts are copied into the environment of my Facebook diary </a:t>
            </a:r>
          </a:p>
        </p:txBody>
      </p:sp>
      <p:sp>
        <p:nvSpPr>
          <p:cNvPr id="4" name="Rounded Rectangle 3">
            <a:extLst>
              <a:ext uri="{FF2B5EF4-FFF2-40B4-BE49-F238E27FC236}">
                <a16:creationId xmlns:a16="http://schemas.microsoft.com/office/drawing/2014/main" id="{34A980B4-135B-9C44-A7EF-5BF4375C7E9B}"/>
              </a:ext>
            </a:extLst>
          </p:cNvPr>
          <p:cNvSpPr/>
          <p:nvPr/>
        </p:nvSpPr>
        <p:spPr>
          <a:xfrm>
            <a:off x="3751488" y="132980"/>
            <a:ext cx="4990166" cy="762871"/>
          </a:xfrm>
          <a:prstGeom prst="roundRect">
            <a:avLst/>
          </a:prstGeom>
          <a:solidFill>
            <a:schemeClr val="accent1">
              <a:alpha val="8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“communicative ready-mades”</a:t>
            </a:r>
          </a:p>
        </p:txBody>
      </p:sp>
    </p:spTree>
    <p:extLst>
      <p:ext uri="{BB962C8B-B14F-4D97-AF65-F5344CB8AC3E}">
        <p14:creationId xmlns:p14="http://schemas.microsoft.com/office/powerpoint/2010/main" val="150171547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descr="duchamp-bicycle.jpg"/>
          <p:cNvPicPr>
            <a:picLocks noChangeAspect="1"/>
          </p:cNvPicPr>
          <p:nvPr/>
        </p:nvPicPr>
        <p:blipFill>
          <a:blip r:embed="rId2"/>
          <a:stretch>
            <a:fillRect/>
          </a:stretch>
        </p:blipFill>
        <p:spPr>
          <a:xfrm>
            <a:off x="3921608" y="1061532"/>
            <a:ext cx="4690764" cy="4758855"/>
          </a:xfrm>
          <a:prstGeom prst="rect">
            <a:avLst/>
          </a:prstGeom>
        </p:spPr>
      </p:pic>
      <p:sp>
        <p:nvSpPr>
          <p:cNvPr id="3" name="Rounded Rectangle 2">
            <a:extLst>
              <a:ext uri="{FF2B5EF4-FFF2-40B4-BE49-F238E27FC236}">
                <a16:creationId xmlns:a16="http://schemas.microsoft.com/office/drawing/2014/main" id="{66E52E35-6F8B-6B48-9515-EF2DE4C7A672}"/>
              </a:ext>
            </a:extLst>
          </p:cNvPr>
          <p:cNvSpPr/>
          <p:nvPr/>
        </p:nvSpPr>
        <p:spPr>
          <a:xfrm>
            <a:off x="393639" y="5978657"/>
            <a:ext cx="11649204" cy="762871"/>
          </a:xfrm>
          <a:prstGeom prst="roundRect">
            <a:avLst/>
          </a:prstGeom>
          <a:solidFill>
            <a:schemeClr val="accent1">
              <a:alpha val="8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t>reliable</a:t>
            </a:r>
            <a:r>
              <a:rPr lang="en-US" sz="2400" dirty="0"/>
              <a:t> narrator arrives the moment it has become posthuman: camera </a:t>
            </a:r>
          </a:p>
        </p:txBody>
      </p:sp>
      <p:pic>
        <p:nvPicPr>
          <p:cNvPr id="3074" name="Picture 2" descr="Related image">
            <a:extLst>
              <a:ext uri="{FF2B5EF4-FFF2-40B4-BE49-F238E27FC236}">
                <a16:creationId xmlns:a16="http://schemas.microsoft.com/office/drawing/2014/main" id="{599B4C68-AC4C-CB41-A7F0-C846CD99C1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2507" y="1535959"/>
            <a:ext cx="3810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95666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A88C8473-A76D-1147-A1DD-342B682DF8BD}"/>
              </a:ext>
            </a:extLst>
          </p:cNvPr>
          <p:cNvSpPr/>
          <p:nvPr/>
        </p:nvSpPr>
        <p:spPr>
          <a:xfrm>
            <a:off x="5299180" y="356461"/>
            <a:ext cx="5198132" cy="48280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t> </a:t>
            </a:r>
            <a:br>
              <a:rPr lang="en-US" sz="3000" dirty="0"/>
            </a:br>
            <a:r>
              <a:rPr lang="en-US" sz="3000" dirty="0"/>
              <a:t>IN THE PAINTING THE MEANING OF THE OBJECT TAKES ON SPATIAL APPEARANCE, WHEREAS IN PHOTOGRAPHY THE SPATIAL APPEARANCE OF AN OBJECT IS ITS MEANING. </a:t>
            </a:r>
          </a:p>
        </p:txBody>
      </p:sp>
      <p:pic>
        <p:nvPicPr>
          <p:cNvPr id="4" name="Picture 2" descr="Image result for Kracauer On photography">
            <a:extLst>
              <a:ext uri="{FF2B5EF4-FFF2-40B4-BE49-F238E27FC236}">
                <a16:creationId xmlns:a16="http://schemas.microsoft.com/office/drawing/2014/main" id="{DBF275B5-8F0E-D44F-B3A6-22E8B191FA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0655" y="356461"/>
            <a:ext cx="3793453" cy="482803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D6F1D29-54C4-3642-A552-C1B0BF774655}"/>
              </a:ext>
            </a:extLst>
          </p:cNvPr>
          <p:cNvSpPr txBox="1"/>
          <p:nvPr/>
        </p:nvSpPr>
        <p:spPr>
          <a:xfrm>
            <a:off x="9531458" y="7857641"/>
            <a:ext cx="184731" cy="369332"/>
          </a:xfrm>
          <a:prstGeom prst="rect">
            <a:avLst/>
          </a:prstGeom>
          <a:noFill/>
        </p:spPr>
        <p:txBody>
          <a:bodyPr wrap="none" rtlCol="0">
            <a:spAutoFit/>
          </a:bodyPr>
          <a:lstStyle/>
          <a:p>
            <a:endParaRPr lang="en-US" dirty="0"/>
          </a:p>
        </p:txBody>
      </p:sp>
      <p:sp>
        <p:nvSpPr>
          <p:cNvPr id="6" name="Rounded Rectangle 5">
            <a:extLst>
              <a:ext uri="{FF2B5EF4-FFF2-40B4-BE49-F238E27FC236}">
                <a16:creationId xmlns:a16="http://schemas.microsoft.com/office/drawing/2014/main" id="{11660EC2-961C-244A-A029-3AC8669FFC12}"/>
              </a:ext>
            </a:extLst>
          </p:cNvPr>
          <p:cNvSpPr/>
          <p:nvPr/>
        </p:nvSpPr>
        <p:spPr>
          <a:xfrm>
            <a:off x="393639" y="5978657"/>
            <a:ext cx="11649204" cy="762871"/>
          </a:xfrm>
          <a:prstGeom prst="roundRect">
            <a:avLst/>
          </a:prstGeom>
          <a:solidFill>
            <a:schemeClr val="accent1">
              <a:alpha val="8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painting is the materialization of how something is perceived, </a:t>
            </a:r>
            <a:br>
              <a:rPr lang="en-US" sz="2400" dirty="0"/>
            </a:br>
            <a:r>
              <a:rPr lang="en-US" sz="2400" dirty="0"/>
              <a:t>the photograph is the recording of what is present </a:t>
            </a:r>
          </a:p>
        </p:txBody>
      </p:sp>
    </p:spTree>
    <p:extLst>
      <p:ext uri="{BB962C8B-B14F-4D97-AF65-F5344CB8AC3E}">
        <p14:creationId xmlns:p14="http://schemas.microsoft.com/office/powerpoint/2010/main" val="18211818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 2" descr="Jan_Vermeer_van_Delft.jpg"/>
          <p:cNvPicPr>
            <a:picLocks noChangeAspect="1"/>
          </p:cNvPicPr>
          <p:nvPr/>
        </p:nvPicPr>
        <p:blipFill>
          <a:blip r:embed="rId3"/>
          <a:stretch>
            <a:fillRect/>
          </a:stretch>
        </p:blipFill>
        <p:spPr>
          <a:xfrm>
            <a:off x="297859" y="2005405"/>
            <a:ext cx="2517591" cy="2738731"/>
          </a:xfrm>
          <a:prstGeom prst="rect">
            <a:avLst/>
          </a:prstGeom>
        </p:spPr>
      </p:pic>
      <p:pic>
        <p:nvPicPr>
          <p:cNvPr id="4" name="Bild 7" descr="braquefemmelisant.jpg"/>
          <p:cNvPicPr>
            <a:picLocks noChangeAspect="1"/>
          </p:cNvPicPr>
          <p:nvPr/>
        </p:nvPicPr>
        <p:blipFill>
          <a:blip r:embed="rId4"/>
          <a:srcRect/>
          <a:stretch>
            <a:fillRect/>
          </a:stretch>
        </p:blipFill>
        <p:spPr bwMode="auto">
          <a:xfrm>
            <a:off x="5629821" y="1996467"/>
            <a:ext cx="1677021" cy="2738732"/>
          </a:xfrm>
          <a:prstGeom prst="rect">
            <a:avLst/>
          </a:prstGeom>
          <a:noFill/>
          <a:ln w="9525">
            <a:noFill/>
            <a:miter lim="800000"/>
            <a:headEnd/>
            <a:tailEnd/>
          </a:ln>
        </p:spPr>
      </p:pic>
      <p:pic>
        <p:nvPicPr>
          <p:cNvPr id="5" name="Bild 4" descr="Woman-reading-foto.jpg"/>
          <p:cNvPicPr>
            <a:picLocks noChangeAspect="1"/>
          </p:cNvPicPr>
          <p:nvPr/>
        </p:nvPicPr>
        <p:blipFill>
          <a:blip r:embed="rId5"/>
          <a:stretch>
            <a:fillRect/>
          </a:stretch>
        </p:blipFill>
        <p:spPr>
          <a:xfrm>
            <a:off x="7592039" y="1996467"/>
            <a:ext cx="1987833" cy="2736497"/>
          </a:xfrm>
          <a:prstGeom prst="rect">
            <a:avLst/>
          </a:prstGeom>
        </p:spPr>
      </p:pic>
      <p:pic>
        <p:nvPicPr>
          <p:cNvPr id="6" name="Bild 5" descr="Woman-reading-on-bike"/>
          <p:cNvPicPr>
            <a:picLocks noChangeAspect="1"/>
          </p:cNvPicPr>
          <p:nvPr/>
        </p:nvPicPr>
        <p:blipFill>
          <a:blip r:embed="rId6"/>
          <a:stretch>
            <a:fillRect/>
          </a:stretch>
        </p:blipFill>
        <p:spPr>
          <a:xfrm>
            <a:off x="9865069" y="1998702"/>
            <a:ext cx="1853838" cy="2791662"/>
          </a:xfrm>
          <a:prstGeom prst="rect">
            <a:avLst/>
          </a:prstGeom>
        </p:spPr>
      </p:pic>
      <p:pic>
        <p:nvPicPr>
          <p:cNvPr id="7" name="Bild 6" descr="Woman-reading-jeanhonore-fragonard.jpg"/>
          <p:cNvPicPr>
            <a:picLocks noChangeAspect="1"/>
          </p:cNvPicPr>
          <p:nvPr/>
        </p:nvPicPr>
        <p:blipFill>
          <a:blip r:embed="rId7"/>
          <a:stretch>
            <a:fillRect/>
          </a:stretch>
        </p:blipFill>
        <p:spPr>
          <a:xfrm>
            <a:off x="3075700" y="1998702"/>
            <a:ext cx="2161032" cy="2743200"/>
          </a:xfrm>
          <a:prstGeom prst="rect">
            <a:avLst/>
          </a:prstGeom>
        </p:spPr>
      </p:pic>
      <p:sp>
        <p:nvSpPr>
          <p:cNvPr id="2" name="TextBox 1">
            <a:extLst>
              <a:ext uri="{FF2B5EF4-FFF2-40B4-BE49-F238E27FC236}">
                <a16:creationId xmlns:a16="http://schemas.microsoft.com/office/drawing/2014/main" id="{84C29265-0057-6149-91F2-F4C8EA62C148}"/>
              </a:ext>
            </a:extLst>
          </p:cNvPr>
          <p:cNvSpPr txBox="1"/>
          <p:nvPr/>
        </p:nvSpPr>
        <p:spPr>
          <a:xfrm>
            <a:off x="297859" y="1148317"/>
            <a:ext cx="4812536" cy="461665"/>
          </a:xfrm>
          <a:prstGeom prst="rect">
            <a:avLst/>
          </a:prstGeom>
          <a:noFill/>
        </p:spPr>
        <p:txBody>
          <a:bodyPr wrap="none" rtlCol="0">
            <a:spAutoFit/>
          </a:bodyPr>
          <a:lstStyle/>
          <a:p>
            <a:r>
              <a:rPr lang="en-US" sz="2400" b="1" dirty="0"/>
              <a:t>Variations of a reading woman</a:t>
            </a:r>
          </a:p>
        </p:txBody>
      </p:sp>
    </p:spTree>
    <p:extLst>
      <p:ext uri="{BB962C8B-B14F-4D97-AF65-F5344CB8AC3E}">
        <p14:creationId xmlns:p14="http://schemas.microsoft.com/office/powerpoint/2010/main" val="15017154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 2" descr="objects-bechers-portable-laboratory-the-objects-and-instruments-included-in-G15K7R.jpg"/>
          <p:cNvPicPr>
            <a:picLocks noChangeAspect="1"/>
          </p:cNvPicPr>
          <p:nvPr/>
        </p:nvPicPr>
        <p:blipFill>
          <a:blip r:embed="rId3"/>
          <a:stretch>
            <a:fillRect/>
          </a:stretch>
        </p:blipFill>
        <p:spPr>
          <a:xfrm>
            <a:off x="0" y="0"/>
            <a:ext cx="12192000" cy="6858000"/>
          </a:xfrm>
          <a:prstGeom prst="rect">
            <a:avLst/>
          </a:prstGeom>
        </p:spPr>
      </p:pic>
      <p:sp>
        <p:nvSpPr>
          <p:cNvPr id="5" name="Rounded Rectangle 4">
            <a:extLst>
              <a:ext uri="{FF2B5EF4-FFF2-40B4-BE49-F238E27FC236}">
                <a16:creationId xmlns:a16="http://schemas.microsoft.com/office/drawing/2014/main" id="{721FE022-700A-814F-B393-3FED1BD6EA74}"/>
              </a:ext>
            </a:extLst>
          </p:cNvPr>
          <p:cNvSpPr/>
          <p:nvPr/>
        </p:nvSpPr>
        <p:spPr>
          <a:xfrm>
            <a:off x="489665" y="268607"/>
            <a:ext cx="5606335" cy="6320786"/>
          </a:xfrm>
          <a:prstGeom prst="roundRect">
            <a:avLst/>
          </a:prstGeom>
          <a:solidFill>
            <a:schemeClr val="accent1">
              <a:alpha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t> CONTEST BETWEEN THE WILL OF THE SUBJECT TO IMPOSE ORDER, A POINT OF VIEW, AND THE WILL OF THE OBJECT TO IMPOSE ITSELF IN ITS DISCONTINUITY AND MOMENTARINESS …</a:t>
            </a:r>
          </a:p>
          <a:p>
            <a:pPr algn="ctr"/>
            <a:r>
              <a:rPr lang="en-US" sz="3000" dirty="0"/>
              <a:t>THE OBJECTS GIVE A FACTUAL REPORT ON THE STATE OF THE WORLD IN OUR ABSENCE</a:t>
            </a:r>
            <a:br>
              <a:rPr lang="en-US" sz="3000" dirty="0"/>
            </a:br>
            <a:r>
              <a:rPr lang="en-US" sz="2800" dirty="0"/>
              <a:t>(Jean Baudrillard)</a:t>
            </a:r>
          </a:p>
        </p:txBody>
      </p:sp>
      <p:sp>
        <p:nvSpPr>
          <p:cNvPr id="4" name="Rounded Rectangle 3">
            <a:extLst>
              <a:ext uri="{FF2B5EF4-FFF2-40B4-BE49-F238E27FC236}">
                <a16:creationId xmlns:a16="http://schemas.microsoft.com/office/drawing/2014/main" id="{B9CD9318-10FE-254A-8FC3-CF9C74A5794D}"/>
              </a:ext>
            </a:extLst>
          </p:cNvPr>
          <p:cNvSpPr/>
          <p:nvPr/>
        </p:nvSpPr>
        <p:spPr>
          <a:xfrm>
            <a:off x="6340832" y="268607"/>
            <a:ext cx="5606335" cy="3282667"/>
          </a:xfrm>
          <a:prstGeom prst="roundRect">
            <a:avLst/>
          </a:prstGeom>
          <a:solidFill>
            <a:schemeClr val="accent1">
              <a:alpha val="8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Today the prevalence of objects against the will of subjects takes place each and every time a moment ceases to be experienced or reflected upon and is instead quickly photographed and shared. </a:t>
            </a:r>
          </a:p>
        </p:txBody>
      </p:sp>
      <p:sp>
        <p:nvSpPr>
          <p:cNvPr id="7" name="Rounded Rectangle 6">
            <a:extLst>
              <a:ext uri="{FF2B5EF4-FFF2-40B4-BE49-F238E27FC236}">
                <a16:creationId xmlns:a16="http://schemas.microsoft.com/office/drawing/2014/main" id="{DFC23900-C613-BB4E-900A-2167991C3620}"/>
              </a:ext>
            </a:extLst>
          </p:cNvPr>
          <p:cNvSpPr/>
          <p:nvPr/>
        </p:nvSpPr>
        <p:spPr>
          <a:xfrm>
            <a:off x="6365642" y="3819881"/>
            <a:ext cx="5606335" cy="2769512"/>
          </a:xfrm>
          <a:prstGeom prst="roundRect">
            <a:avLst/>
          </a:prstGeom>
          <a:solidFill>
            <a:schemeClr val="accent1">
              <a:alpha val="8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In our SNS the object prevails over the subject, but now the object is the Self. One’s personal view of one’s own matters is replaced by the documental recording of these matters. </a:t>
            </a:r>
          </a:p>
        </p:txBody>
      </p:sp>
    </p:spTree>
    <p:extLst>
      <p:ext uri="{BB962C8B-B14F-4D97-AF65-F5344CB8AC3E}">
        <p14:creationId xmlns:p14="http://schemas.microsoft.com/office/powerpoint/2010/main" val="2793383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7"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Related image">
            <a:extLst>
              <a:ext uri="{FF2B5EF4-FFF2-40B4-BE49-F238E27FC236}">
                <a16:creationId xmlns:a16="http://schemas.microsoft.com/office/drawing/2014/main" id="{B0511080-D3B0-F34C-9D06-0D68696A86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3824" y="461781"/>
            <a:ext cx="5888736" cy="5888736"/>
          </a:xfrm>
          <a:prstGeom prst="rect">
            <a:avLst/>
          </a:prstGeom>
          <a:noFill/>
          <a:extLst>
            <a:ext uri="{909E8E84-426E-40DD-AFC4-6F175D3DCCD1}">
              <a14:hiddenFill xmlns:a14="http://schemas.microsoft.com/office/drawing/2010/main">
                <a:solidFill>
                  <a:srgbClr val="FFFFFF"/>
                </a:solidFill>
              </a14:hiddenFill>
            </a:ext>
          </a:extLst>
        </p:spPr>
      </p:pic>
      <p:sp>
        <p:nvSpPr>
          <p:cNvPr id="2" name="Rounded Rectangle 1">
            <a:extLst>
              <a:ext uri="{FF2B5EF4-FFF2-40B4-BE49-F238E27FC236}">
                <a16:creationId xmlns:a16="http://schemas.microsoft.com/office/drawing/2014/main" id="{2B8F667B-E876-894F-8A96-E87959C26BCA}"/>
              </a:ext>
            </a:extLst>
          </p:cNvPr>
          <p:cNvSpPr/>
          <p:nvPr/>
        </p:nvSpPr>
        <p:spPr>
          <a:xfrm>
            <a:off x="237744" y="461781"/>
            <a:ext cx="2688336" cy="9692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Pencil of Nature</a:t>
            </a:r>
          </a:p>
        </p:txBody>
      </p:sp>
      <p:sp>
        <p:nvSpPr>
          <p:cNvPr id="6" name="Rounded Rectangle 5">
            <a:extLst>
              <a:ext uri="{FF2B5EF4-FFF2-40B4-BE49-F238E27FC236}">
                <a16:creationId xmlns:a16="http://schemas.microsoft.com/office/drawing/2014/main" id="{1C7055F7-480D-9247-BDAD-F65400995D25}"/>
              </a:ext>
            </a:extLst>
          </p:cNvPr>
          <p:cNvSpPr/>
          <p:nvPr/>
        </p:nvSpPr>
        <p:spPr>
          <a:xfrm>
            <a:off x="237744" y="1702388"/>
            <a:ext cx="2688336" cy="9692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Photo-</a:t>
            </a:r>
            <a:r>
              <a:rPr lang="en-US" sz="2400" dirty="0" err="1"/>
              <a:t>Graphy</a:t>
            </a:r>
            <a:endParaRPr lang="en-US" sz="2400" dirty="0"/>
          </a:p>
        </p:txBody>
      </p:sp>
      <p:sp>
        <p:nvSpPr>
          <p:cNvPr id="7" name="Rounded Rectangle 6">
            <a:extLst>
              <a:ext uri="{FF2B5EF4-FFF2-40B4-BE49-F238E27FC236}">
                <a16:creationId xmlns:a16="http://schemas.microsoft.com/office/drawing/2014/main" id="{7E25CACA-3BCD-C24E-845C-C2B5ACEF08EA}"/>
              </a:ext>
            </a:extLst>
          </p:cNvPr>
          <p:cNvSpPr/>
          <p:nvPr/>
        </p:nvSpPr>
        <p:spPr>
          <a:xfrm>
            <a:off x="9290304" y="461780"/>
            <a:ext cx="2688336" cy="33446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The signified object prevails over the “inner truth” the perceptive subject may want to signify</a:t>
            </a:r>
          </a:p>
        </p:txBody>
      </p:sp>
      <p:sp>
        <p:nvSpPr>
          <p:cNvPr id="8" name="Rounded Rectangle 7">
            <a:extLst>
              <a:ext uri="{FF2B5EF4-FFF2-40B4-BE49-F238E27FC236}">
                <a16:creationId xmlns:a16="http://schemas.microsoft.com/office/drawing/2014/main" id="{DC2C7419-B4BA-B84D-8831-19803B938E41}"/>
              </a:ext>
            </a:extLst>
          </p:cNvPr>
          <p:cNvSpPr/>
          <p:nvPr/>
        </p:nvSpPr>
        <p:spPr>
          <a:xfrm>
            <a:off x="9290304" y="4010133"/>
            <a:ext cx="2688336" cy="1540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a:p>
            <a:pPr algn="ctr"/>
            <a:r>
              <a:rPr lang="en-US" sz="2400" dirty="0"/>
              <a:t>bypassing of consciousness:</a:t>
            </a:r>
            <a:br>
              <a:rPr lang="en-US" sz="2400" dirty="0"/>
            </a:br>
            <a:r>
              <a:rPr lang="en-US" sz="2400" dirty="0"/>
              <a:t>“strike against understanding”  </a:t>
            </a:r>
            <a:br>
              <a:rPr lang="en-US" sz="2400" dirty="0"/>
            </a:br>
            <a:endParaRPr lang="en-US" sz="2400" dirty="0"/>
          </a:p>
        </p:txBody>
      </p:sp>
    </p:spTree>
    <p:extLst>
      <p:ext uri="{BB962C8B-B14F-4D97-AF65-F5344CB8AC3E}">
        <p14:creationId xmlns:p14="http://schemas.microsoft.com/office/powerpoint/2010/main" val="336132273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4303421-3CBD-D841-AE30-CF5708C373FF}"/>
              </a:ext>
            </a:extLst>
          </p:cNvPr>
          <p:cNvPicPr>
            <a:picLocks noChangeAspect="1"/>
          </p:cNvPicPr>
          <p:nvPr/>
        </p:nvPicPr>
        <p:blipFill>
          <a:blip r:embed="rId3"/>
          <a:stretch>
            <a:fillRect/>
          </a:stretch>
        </p:blipFill>
        <p:spPr>
          <a:xfrm>
            <a:off x="0" y="5953"/>
            <a:ext cx="12192000" cy="6846094"/>
          </a:xfrm>
          <a:prstGeom prst="rect">
            <a:avLst/>
          </a:prstGeom>
        </p:spPr>
      </p:pic>
      <p:sp>
        <p:nvSpPr>
          <p:cNvPr id="3" name="Rounded Rectangle 2">
            <a:extLst>
              <a:ext uri="{FF2B5EF4-FFF2-40B4-BE49-F238E27FC236}">
                <a16:creationId xmlns:a16="http://schemas.microsoft.com/office/drawing/2014/main" id="{9F62B6FB-FB67-1945-B5B2-BB9F2020FC29}"/>
              </a:ext>
            </a:extLst>
          </p:cNvPr>
          <p:cNvSpPr/>
          <p:nvPr/>
        </p:nvSpPr>
        <p:spPr>
          <a:xfrm>
            <a:off x="237744" y="461780"/>
            <a:ext cx="2688336" cy="3982629"/>
          </a:xfrm>
          <a:prstGeom prst="roundRect">
            <a:avLst/>
          </a:prstGeom>
          <a:solidFill>
            <a:schemeClr val="accent1">
              <a:alpha val="4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This tendency is reinforced by new immersive technologies and features: video live-stream, 360-degree video journalism </a:t>
            </a:r>
          </a:p>
        </p:txBody>
      </p:sp>
      <p:sp>
        <p:nvSpPr>
          <p:cNvPr id="4" name="Rounded Rectangle 3">
            <a:extLst>
              <a:ext uri="{FF2B5EF4-FFF2-40B4-BE49-F238E27FC236}">
                <a16:creationId xmlns:a16="http://schemas.microsoft.com/office/drawing/2014/main" id="{E974CDE1-4E91-A144-84FF-3A39D464FB02}"/>
              </a:ext>
            </a:extLst>
          </p:cNvPr>
          <p:cNvSpPr/>
          <p:nvPr/>
        </p:nvSpPr>
        <p:spPr>
          <a:xfrm>
            <a:off x="9290304" y="461780"/>
            <a:ext cx="2688336" cy="3982629"/>
          </a:xfrm>
          <a:prstGeom prst="roundRect">
            <a:avLst/>
          </a:prstGeom>
          <a:solidFill>
            <a:schemeClr val="accent1">
              <a:alpha val="4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constant publicizing of the self by the self seems as escape of the self from the self. Selfie-Generation without Self-</a:t>
            </a:r>
          </a:p>
          <a:p>
            <a:pPr algn="ctr"/>
            <a:r>
              <a:rPr lang="en-US" sz="2400" dirty="0"/>
              <a:t>Consciousness</a:t>
            </a:r>
          </a:p>
        </p:txBody>
      </p:sp>
    </p:spTree>
    <p:extLst>
      <p:ext uri="{BB962C8B-B14F-4D97-AF65-F5344CB8AC3E}">
        <p14:creationId xmlns:p14="http://schemas.microsoft.com/office/powerpoint/2010/main" val="381028993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 4" descr="VR-Thinker.jpg"/>
          <p:cNvPicPr>
            <a:picLocks noChangeAspect="1"/>
          </p:cNvPicPr>
          <p:nvPr/>
        </p:nvPicPr>
        <p:blipFill>
          <a:blip r:embed="rId2"/>
          <a:stretch>
            <a:fillRect/>
          </a:stretch>
        </p:blipFill>
        <p:spPr>
          <a:xfrm>
            <a:off x="3611" y="0"/>
            <a:ext cx="12188389" cy="6858000"/>
          </a:xfrm>
          <a:prstGeom prst="rect">
            <a:avLst/>
          </a:prstGeom>
        </p:spPr>
      </p:pic>
      <p:sp>
        <p:nvSpPr>
          <p:cNvPr id="4" name="Textfeld 2">
            <a:extLst>
              <a:ext uri="{FF2B5EF4-FFF2-40B4-BE49-F238E27FC236}">
                <a16:creationId xmlns:a16="http://schemas.microsoft.com/office/drawing/2014/main" id="{E9915079-2DF5-3346-A30E-EFA31805D810}"/>
              </a:ext>
            </a:extLst>
          </p:cNvPr>
          <p:cNvSpPr txBox="1"/>
          <p:nvPr/>
        </p:nvSpPr>
        <p:spPr>
          <a:xfrm>
            <a:off x="72493" y="191386"/>
            <a:ext cx="3879588" cy="707886"/>
          </a:xfrm>
          <a:prstGeom prst="rect">
            <a:avLst/>
          </a:prstGeom>
          <a:noFill/>
        </p:spPr>
        <p:txBody>
          <a:bodyPr wrap="none" rtlCol="0">
            <a:spAutoFit/>
          </a:bodyPr>
          <a:lstStyle/>
          <a:p>
            <a:r>
              <a:rPr lang="en-US" sz="4000" b="1" dirty="0">
                <a:solidFill>
                  <a:schemeClr val="accent2"/>
                </a:solidFill>
              </a:rPr>
              <a:t>7. PAIK’S FAUST</a:t>
            </a:r>
            <a:endParaRPr lang="en-GB" sz="4000" dirty="0">
              <a:solidFill>
                <a:schemeClr val="accent2"/>
              </a:solidFill>
            </a:endParaRPr>
          </a:p>
        </p:txBody>
      </p:sp>
      <p:pic>
        <p:nvPicPr>
          <p:cNvPr id="8" name="Picture 4" descr="Image result for TV-Rodin Nam Yun Paik">
            <a:extLst>
              <a:ext uri="{FF2B5EF4-FFF2-40B4-BE49-F238E27FC236}">
                <a16:creationId xmlns:a16="http://schemas.microsoft.com/office/drawing/2014/main" id="{E7713DC8-AD70-AE4E-B7D3-11C4FF25ADC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113" t="17363" r="-619" b="12615"/>
          <a:stretch/>
        </p:blipFill>
        <p:spPr bwMode="auto">
          <a:xfrm>
            <a:off x="67406" y="4640755"/>
            <a:ext cx="3525205" cy="218168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 name="Picture 2" descr="Image result for Rodin Thinker">
            <a:extLst>
              <a:ext uri="{FF2B5EF4-FFF2-40B4-BE49-F238E27FC236}">
                <a16:creationId xmlns:a16="http://schemas.microsoft.com/office/drawing/2014/main" id="{ADB6810C-3BF5-DA44-89B7-348FFB4011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90018" y="194779"/>
            <a:ext cx="2585497" cy="2997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1715478"/>
      </p:ext>
    </p:extLst>
  </p:cSld>
  <p:clrMapOvr>
    <a:masterClrMapping/>
  </p:clrMapOvr>
  <p:transition spd="slow">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100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100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descr="paik-My-Faust-Conversation.jpeg"/>
          <p:cNvPicPr>
            <a:picLocks noChangeAspect="1"/>
          </p:cNvPicPr>
          <p:nvPr/>
        </p:nvPicPr>
        <p:blipFill rotWithShape="1">
          <a:blip r:embed="rId2"/>
          <a:srcRect l="6523" r="7348"/>
          <a:stretch/>
        </p:blipFill>
        <p:spPr>
          <a:xfrm>
            <a:off x="3952081" y="-1"/>
            <a:ext cx="4426376" cy="6852253"/>
          </a:xfrm>
          <a:prstGeom prst="rect">
            <a:avLst/>
          </a:prstGeom>
        </p:spPr>
      </p:pic>
      <p:sp>
        <p:nvSpPr>
          <p:cNvPr id="3" name="Rounded Rectangle 2">
            <a:extLst>
              <a:ext uri="{FF2B5EF4-FFF2-40B4-BE49-F238E27FC236}">
                <a16:creationId xmlns:a16="http://schemas.microsoft.com/office/drawing/2014/main" id="{F3504507-80C7-CA4F-9672-749D37A10972}"/>
              </a:ext>
            </a:extLst>
          </p:cNvPr>
          <p:cNvSpPr/>
          <p:nvPr/>
        </p:nvSpPr>
        <p:spPr>
          <a:xfrm>
            <a:off x="760486" y="1567712"/>
            <a:ext cx="3042739" cy="33386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Paik’s Faust </a:t>
            </a:r>
            <a:br>
              <a:rPr lang="en-US" sz="2400" dirty="0"/>
            </a:br>
            <a:r>
              <a:rPr lang="en-US" sz="2400" dirty="0"/>
              <a:t>13-piece series, issues of contemporary society: environment, economics, art, </a:t>
            </a:r>
            <a:r>
              <a:rPr lang="en-US" sz="2400" i="1" dirty="0"/>
              <a:t>communication</a:t>
            </a:r>
            <a:r>
              <a:rPr lang="en-US" sz="2400" dirty="0"/>
              <a:t>. </a:t>
            </a:r>
          </a:p>
        </p:txBody>
      </p:sp>
      <p:sp>
        <p:nvSpPr>
          <p:cNvPr id="4" name="TextBox 3">
            <a:extLst>
              <a:ext uri="{FF2B5EF4-FFF2-40B4-BE49-F238E27FC236}">
                <a16:creationId xmlns:a16="http://schemas.microsoft.com/office/drawing/2014/main" id="{5F9D23A4-9C21-3B41-A3E2-FB57E9A883A2}"/>
              </a:ext>
            </a:extLst>
          </p:cNvPr>
          <p:cNvSpPr txBox="1"/>
          <p:nvPr/>
        </p:nvSpPr>
        <p:spPr>
          <a:xfrm>
            <a:off x="2931528" y="859826"/>
            <a:ext cx="877163" cy="461665"/>
          </a:xfrm>
          <a:prstGeom prst="rect">
            <a:avLst/>
          </a:prstGeom>
          <a:noFill/>
        </p:spPr>
        <p:txBody>
          <a:bodyPr wrap="none" rtlCol="0">
            <a:spAutoFit/>
          </a:bodyPr>
          <a:lstStyle/>
          <a:p>
            <a:r>
              <a:rPr lang="en-US" sz="2400" b="1" dirty="0"/>
              <a:t>1989</a:t>
            </a:r>
          </a:p>
        </p:txBody>
      </p:sp>
      <p:sp>
        <p:nvSpPr>
          <p:cNvPr id="5" name="Rounded Rectangle 4">
            <a:extLst>
              <a:ext uri="{FF2B5EF4-FFF2-40B4-BE49-F238E27FC236}">
                <a16:creationId xmlns:a16="http://schemas.microsoft.com/office/drawing/2014/main" id="{35D2C6C0-E59B-0B43-B306-CF1BD494A735}"/>
              </a:ext>
            </a:extLst>
          </p:cNvPr>
          <p:cNvSpPr/>
          <p:nvPr/>
        </p:nvSpPr>
        <p:spPr>
          <a:xfrm>
            <a:off x="8569843" y="1567711"/>
            <a:ext cx="3430772" cy="33386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Gothic cathedral (Faust; 1480)</a:t>
            </a:r>
            <a:br>
              <a:rPr lang="en-US" sz="2400" dirty="0"/>
            </a:br>
            <a:r>
              <a:rPr lang="en-US" sz="2400" dirty="0"/>
              <a:t>wide translucent windows alludes to end of Dark Ages</a:t>
            </a:r>
            <a:br>
              <a:rPr lang="en-US" sz="2400" dirty="0"/>
            </a:br>
            <a:r>
              <a:rPr lang="en-US" sz="2400" dirty="0"/>
              <a:t>Gutenberg Galaxy</a:t>
            </a:r>
            <a:br>
              <a:rPr lang="en-US" sz="2400" dirty="0"/>
            </a:br>
            <a:r>
              <a:rPr lang="en-US" sz="2400" dirty="0"/>
              <a:t>Enlightenment</a:t>
            </a:r>
            <a:br>
              <a:rPr lang="en-US" sz="2400" dirty="0"/>
            </a:br>
            <a:r>
              <a:rPr lang="en-US" sz="2400" dirty="0"/>
              <a:t>TV-Light!</a:t>
            </a:r>
          </a:p>
        </p:txBody>
      </p:sp>
      <p:sp>
        <p:nvSpPr>
          <p:cNvPr id="7" name="Textfeld 2">
            <a:extLst>
              <a:ext uri="{FF2B5EF4-FFF2-40B4-BE49-F238E27FC236}">
                <a16:creationId xmlns:a16="http://schemas.microsoft.com/office/drawing/2014/main" id="{0916F588-AB42-ED46-8C80-7CEA68524F34}"/>
              </a:ext>
            </a:extLst>
          </p:cNvPr>
          <p:cNvSpPr txBox="1"/>
          <p:nvPr/>
        </p:nvSpPr>
        <p:spPr>
          <a:xfrm>
            <a:off x="72493" y="191386"/>
            <a:ext cx="3879588" cy="707886"/>
          </a:xfrm>
          <a:prstGeom prst="rect">
            <a:avLst/>
          </a:prstGeom>
          <a:noFill/>
        </p:spPr>
        <p:txBody>
          <a:bodyPr wrap="none" rtlCol="0">
            <a:spAutoFit/>
          </a:bodyPr>
          <a:lstStyle/>
          <a:p>
            <a:r>
              <a:rPr lang="en-US" sz="4000" b="1" dirty="0">
                <a:solidFill>
                  <a:schemeClr val="accent2"/>
                </a:solidFill>
              </a:rPr>
              <a:t>7. PAIK’S FAUST</a:t>
            </a:r>
            <a:endParaRPr lang="en-GB" sz="4000" dirty="0">
              <a:solidFill>
                <a:schemeClr val="accent2"/>
              </a:solidFill>
            </a:endParaRPr>
          </a:p>
        </p:txBody>
      </p:sp>
    </p:spTree>
    <p:extLst>
      <p:ext uri="{BB962C8B-B14F-4D97-AF65-F5344CB8AC3E}">
        <p14:creationId xmlns:p14="http://schemas.microsoft.com/office/powerpoint/2010/main" val="150171547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Movie-theatre-new-york-1976.jpg"/>
          <p:cNvPicPr>
            <a:picLocks noChangeAspect="1"/>
          </p:cNvPicPr>
          <p:nvPr/>
        </p:nvPicPr>
        <p:blipFill>
          <a:blip r:embed="rId3"/>
          <a:stretch>
            <a:fillRect/>
          </a:stretch>
        </p:blipFill>
        <p:spPr>
          <a:xfrm>
            <a:off x="0" y="-1554481"/>
            <a:ext cx="12192000" cy="9417843"/>
          </a:xfrm>
          <a:prstGeom prst="rect">
            <a:avLst/>
          </a:prstGeom>
        </p:spPr>
      </p:pic>
      <p:sp>
        <p:nvSpPr>
          <p:cNvPr id="3" name="Rounded Rectangle 2">
            <a:extLst>
              <a:ext uri="{FF2B5EF4-FFF2-40B4-BE49-F238E27FC236}">
                <a16:creationId xmlns:a16="http://schemas.microsoft.com/office/drawing/2014/main" id="{BBDD4B72-2B70-9A47-A031-E1B40E4A6267}"/>
              </a:ext>
            </a:extLst>
          </p:cNvPr>
          <p:cNvSpPr/>
          <p:nvPr/>
        </p:nvSpPr>
        <p:spPr>
          <a:xfrm>
            <a:off x="606293" y="235252"/>
            <a:ext cx="7431924" cy="762871"/>
          </a:xfrm>
          <a:prstGeom prst="roundRect">
            <a:avLst/>
          </a:prstGeom>
          <a:solidFill>
            <a:schemeClr val="accent1">
              <a:alpha val="8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“abundance of light pouring out over our cities </a:t>
            </a:r>
            <a:br>
              <a:rPr lang="en-US" sz="2400" dirty="0"/>
            </a:br>
            <a:r>
              <a:rPr lang="en-US" sz="2400" dirty="0"/>
              <a:t>serves not least to increase the darkness.” (1930) </a:t>
            </a:r>
          </a:p>
        </p:txBody>
      </p:sp>
    </p:spTree>
    <p:extLst>
      <p:ext uri="{BB962C8B-B14F-4D97-AF65-F5344CB8AC3E}">
        <p14:creationId xmlns:p14="http://schemas.microsoft.com/office/powerpoint/2010/main" val="150171547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 2" descr="Galeries Lafayette.jpg"/>
          <p:cNvPicPr>
            <a:picLocks noChangeAspect="1"/>
          </p:cNvPicPr>
          <p:nvPr/>
        </p:nvPicPr>
        <p:blipFill>
          <a:blip r:embed="rId3"/>
          <a:stretch>
            <a:fillRect/>
          </a:stretch>
        </p:blipFill>
        <p:spPr>
          <a:xfrm>
            <a:off x="0" y="-987552"/>
            <a:ext cx="12192000" cy="8097672"/>
          </a:xfrm>
          <a:prstGeom prst="rect">
            <a:avLst/>
          </a:prstGeom>
        </p:spPr>
      </p:pic>
    </p:spTree>
    <p:extLst>
      <p:ext uri="{BB962C8B-B14F-4D97-AF65-F5344CB8AC3E}">
        <p14:creationId xmlns:p14="http://schemas.microsoft.com/office/powerpoint/2010/main" val="15017154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Light city New york">
            <a:extLst>
              <a:ext uri="{FF2B5EF4-FFF2-40B4-BE49-F238E27FC236}">
                <a16:creationId xmlns:a16="http://schemas.microsoft.com/office/drawing/2014/main" id="{3FEC47E1-FDAD-EA4F-B11E-6DF349B6C3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852550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171547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1" r="109" b="39271"/>
          <a:stretch/>
        </p:blipFill>
        <p:spPr>
          <a:xfrm>
            <a:off x="-182880" y="-2056423"/>
            <a:ext cx="12568844" cy="9523700"/>
          </a:xfrm>
          <a:prstGeom prst="rect">
            <a:avLst/>
          </a:prstGeom>
        </p:spPr>
      </p:pic>
      <p:sp>
        <p:nvSpPr>
          <p:cNvPr id="3" name="Rounded Rectangle 2">
            <a:extLst>
              <a:ext uri="{FF2B5EF4-FFF2-40B4-BE49-F238E27FC236}">
                <a16:creationId xmlns:a16="http://schemas.microsoft.com/office/drawing/2014/main" id="{7B963FE7-6EDB-3E47-9DE4-D6FFC9308461}"/>
              </a:ext>
            </a:extLst>
          </p:cNvPr>
          <p:cNvSpPr/>
          <p:nvPr/>
        </p:nvSpPr>
        <p:spPr>
          <a:xfrm>
            <a:off x="233916" y="446567"/>
            <a:ext cx="7719238" cy="1084521"/>
          </a:xfrm>
          <a:prstGeom prst="roundRect">
            <a:avLst/>
          </a:prstGeom>
          <a:solidFill>
            <a:schemeClr val="accent1">
              <a:alpha val="6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t>Guy </a:t>
            </a:r>
            <a:r>
              <a:rPr lang="en-US" sz="2400" dirty="0" err="1"/>
              <a:t>Debord</a:t>
            </a:r>
            <a:r>
              <a:rPr lang="en-US" sz="2400" dirty="0"/>
              <a:t>: The </a:t>
            </a:r>
            <a:r>
              <a:rPr lang="en-US" sz="2400" i="1" dirty="0"/>
              <a:t>Society of the Spectacle, 1967</a:t>
            </a:r>
            <a:br>
              <a:rPr lang="en-US" sz="2400" i="1" dirty="0"/>
            </a:br>
            <a:r>
              <a:rPr lang="en-US" sz="2400" i="1" dirty="0"/>
              <a:t>Neil Postman: Amusing Ourselves to Death. Public    </a:t>
            </a:r>
            <a:br>
              <a:rPr lang="en-US" sz="2400" i="1" dirty="0"/>
            </a:br>
            <a:r>
              <a:rPr lang="en-US" sz="2400" i="1" dirty="0"/>
              <a:t>           Discourse in the Age of Show Business, 1985 </a:t>
            </a:r>
            <a:endParaRPr lang="en-US" sz="2400" dirty="0"/>
          </a:p>
        </p:txBody>
      </p:sp>
      <p:sp>
        <p:nvSpPr>
          <p:cNvPr id="4" name="Rounded Rectangle 3">
            <a:extLst>
              <a:ext uri="{FF2B5EF4-FFF2-40B4-BE49-F238E27FC236}">
                <a16:creationId xmlns:a16="http://schemas.microsoft.com/office/drawing/2014/main" id="{8C36B33B-B5B7-504D-B245-E58CD35C9D9C}"/>
              </a:ext>
            </a:extLst>
          </p:cNvPr>
          <p:cNvSpPr/>
          <p:nvPr/>
        </p:nvSpPr>
        <p:spPr>
          <a:xfrm>
            <a:off x="233916" y="1772404"/>
            <a:ext cx="10717619" cy="1424763"/>
          </a:xfrm>
          <a:prstGeom prst="roundRect">
            <a:avLst/>
          </a:prstGeom>
          <a:solidFill>
            <a:schemeClr val="accent1">
              <a:alpha val="7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Paik’s </a:t>
            </a:r>
            <a:r>
              <a:rPr lang="en-US" sz="2400" b="1" i="1" dirty="0"/>
              <a:t>My Faust</a:t>
            </a:r>
            <a:r>
              <a:rPr lang="en-US" sz="2400" dirty="0"/>
              <a:t> represents the opposite of what Faust stands for: </a:t>
            </a:r>
            <a:br>
              <a:rPr lang="en-US" sz="2400" dirty="0"/>
            </a:br>
            <a:r>
              <a:rPr lang="en-US" sz="2400" dirty="0"/>
              <a:t>end of desire to understand/change the world and oneself</a:t>
            </a:r>
            <a:br>
              <a:rPr lang="en-US" sz="2400" dirty="0"/>
            </a:br>
            <a:r>
              <a:rPr lang="en-US" sz="2400" dirty="0"/>
              <a:t>a Faust deeply entranced in consumer culture in the age of television </a:t>
            </a:r>
          </a:p>
        </p:txBody>
      </p:sp>
    </p:spTree>
    <p:extLst>
      <p:ext uri="{BB962C8B-B14F-4D97-AF65-F5344CB8AC3E}">
        <p14:creationId xmlns:p14="http://schemas.microsoft.com/office/powerpoint/2010/main" val="272112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Related image">
            <a:extLst>
              <a:ext uri="{FF2B5EF4-FFF2-40B4-BE49-F238E27FC236}">
                <a16:creationId xmlns:a16="http://schemas.microsoft.com/office/drawing/2014/main" id="{A9CA6F86-50A4-904F-833A-67583EE725A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462" t="3425" r="34871"/>
          <a:stretch/>
        </p:blipFill>
        <p:spPr bwMode="auto">
          <a:xfrm>
            <a:off x="4593264" y="1275906"/>
            <a:ext cx="2126513" cy="446449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171547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49629"/>
            <a:ext cx="12450383" cy="7209993"/>
          </a:xfrm>
          <a:prstGeom prst="rect">
            <a:avLst/>
          </a:prstGeom>
        </p:spPr>
      </p:pic>
    </p:spTree>
    <p:extLst>
      <p:ext uri="{BB962C8B-B14F-4D97-AF65-F5344CB8AC3E}">
        <p14:creationId xmlns:p14="http://schemas.microsoft.com/office/powerpoint/2010/main" val="425969772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5184" y="-191385"/>
            <a:ext cx="8676222" cy="1491588"/>
          </a:xfrm>
        </p:spPr>
        <p:txBody>
          <a:bodyPr>
            <a:normAutofit/>
          </a:bodyPr>
          <a:lstStyle/>
          <a:p>
            <a:r>
              <a:rPr lang="en-US" sz="3600" b="1" dirty="0"/>
              <a:t>Facebook Society: Losing Ourselves in Sharing Ourselves</a:t>
            </a:r>
            <a:endParaRPr lang="en-US" sz="2700" dirty="0"/>
          </a:p>
        </p:txBody>
      </p:sp>
      <p:pic>
        <p:nvPicPr>
          <p:cNvPr id="7" name="Bild 3" descr="Pokemon-riding-User.gif">
            <a:extLst>
              <a:ext uri="{FF2B5EF4-FFF2-40B4-BE49-F238E27FC236}">
                <a16:creationId xmlns:a16="http://schemas.microsoft.com/office/drawing/2014/main" id="{6B23AD8B-6D25-C141-8B9E-AB9A624D5B30}"/>
              </a:ext>
            </a:extLst>
          </p:cNvPr>
          <p:cNvPicPr>
            <a:picLocks noChangeAspect="1"/>
          </p:cNvPicPr>
          <p:nvPr/>
        </p:nvPicPr>
        <p:blipFill>
          <a:blip r:embed="rId3"/>
          <a:stretch>
            <a:fillRect/>
          </a:stretch>
        </p:blipFill>
        <p:spPr>
          <a:xfrm>
            <a:off x="3137668" y="1895625"/>
            <a:ext cx="4771254" cy="4771254"/>
          </a:xfrm>
          <a:prstGeom prst="rect">
            <a:avLst/>
          </a:prstGeom>
        </p:spPr>
      </p:pic>
      <p:sp>
        <p:nvSpPr>
          <p:cNvPr id="3" name="TextBox 2">
            <a:extLst>
              <a:ext uri="{FF2B5EF4-FFF2-40B4-BE49-F238E27FC236}">
                <a16:creationId xmlns:a16="http://schemas.microsoft.com/office/drawing/2014/main" id="{150DDBF2-0979-8F4A-A36D-C4019B70621E}"/>
              </a:ext>
            </a:extLst>
          </p:cNvPr>
          <p:cNvSpPr txBox="1"/>
          <p:nvPr/>
        </p:nvSpPr>
        <p:spPr>
          <a:xfrm>
            <a:off x="3935360" y="1288134"/>
            <a:ext cx="3175869" cy="461665"/>
          </a:xfrm>
          <a:prstGeom prst="rect">
            <a:avLst/>
          </a:prstGeom>
          <a:noFill/>
        </p:spPr>
        <p:txBody>
          <a:bodyPr wrap="none" rtlCol="0">
            <a:spAutoFit/>
          </a:bodyPr>
          <a:lstStyle/>
          <a:p>
            <a:r>
              <a:rPr lang="en-US" sz="2400" b="1" dirty="0"/>
              <a:t>Roberto Simanowski</a:t>
            </a:r>
            <a:endParaRPr lang="en-US" sz="2400" dirty="0"/>
          </a:p>
        </p:txBody>
      </p:sp>
    </p:spTree>
    <p:extLst>
      <p:ext uri="{BB962C8B-B14F-4D97-AF65-F5344CB8AC3E}">
        <p14:creationId xmlns:p14="http://schemas.microsoft.com/office/powerpoint/2010/main" val="34205508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Mesh</Template>
  <TotalTime>4647</TotalTime>
  <Words>2458</Words>
  <Application>Microsoft Macintosh PowerPoint</Application>
  <PresentationFormat>Widescreen</PresentationFormat>
  <Paragraphs>251</Paragraphs>
  <Slides>80</Slides>
  <Notes>57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80</vt:i4>
      </vt:variant>
    </vt:vector>
  </HeadingPairs>
  <TitlesOfParts>
    <vt:vector size="84" baseType="lpstr">
      <vt:lpstr>Arial</vt:lpstr>
      <vt:lpstr>Calibri</vt:lpstr>
      <vt:lpstr>Century Gothic</vt:lpstr>
      <vt:lpstr>Mesh</vt:lpstr>
      <vt:lpstr>Facebook Society: Losing Ourselves in Sharing Ourselves</vt:lpstr>
      <vt:lpstr>PowerPoint Presentation</vt:lpstr>
      <vt:lpstr>Ah! Now I’ve done Philosophy, I’ve finished Law and Medicine, And sadly even Theology: Taken fierce pains, from end to end. Now here I am, a fool for sure! No wiser than I was before ...  What’s worth knowing, I can’t say, I can’t say what I should teach To make men better or convert each.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Facebook Society: Losing Ourselves in Sharing Ourselves</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 Culture after the (R)evolution of Art into Pleasure</dc:title>
  <dc:creator>Luciana Gattass</dc:creator>
  <cp:lastModifiedBy>Luciana Gattass</cp:lastModifiedBy>
  <cp:revision>134</cp:revision>
  <dcterms:created xsi:type="dcterms:W3CDTF">2016-10-19T15:11:57Z</dcterms:created>
  <dcterms:modified xsi:type="dcterms:W3CDTF">2018-10-27T18:58:36Z</dcterms:modified>
</cp:coreProperties>
</file>